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slideLayouts/slideLayout86.xml" ContentType="application/vnd.openxmlformats-officedocument.presentationml.slideLayout+xml"/>
  <Override PartName="/ppt/theme/theme5.xml" ContentType="application/vnd.openxmlformats-officedocument.theme+xml"/>
  <Override PartName="/ppt/tags/tag19.xml" ContentType="application/vnd.openxmlformats-officedocument.presentationml.tags+xml"/>
  <Override PartName="/ppt/theme/theme6.xml" ContentType="application/vnd.openxmlformats-officedocument.theme+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notesSlides/notesSlide15.xml" ContentType="application/vnd.openxmlformats-officedocument.presentationml.notesSlide+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8.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 id="2147484742" r:id="rId5"/>
    <p:sldMasterId id="2147484726" r:id="rId6"/>
    <p:sldMasterId id="2147484551" r:id="rId7"/>
    <p:sldMasterId id="2147484750" r:id="rId8"/>
  </p:sldMasterIdLst>
  <p:notesMasterIdLst>
    <p:notesMasterId r:id="rId30"/>
  </p:notesMasterIdLst>
  <p:sldIdLst>
    <p:sldId id="1758" r:id="rId9"/>
    <p:sldId id="1778" r:id="rId10"/>
    <p:sldId id="1684" r:id="rId11"/>
    <p:sldId id="1858" r:id="rId12"/>
    <p:sldId id="1843" r:id="rId13"/>
    <p:sldId id="1831" r:id="rId14"/>
    <p:sldId id="1855" r:id="rId15"/>
    <p:sldId id="1809" r:id="rId16"/>
    <p:sldId id="1854" r:id="rId17"/>
    <p:sldId id="1729" r:id="rId18"/>
    <p:sldId id="1857" r:id="rId19"/>
    <p:sldId id="1834" r:id="rId20"/>
    <p:sldId id="1846" r:id="rId21"/>
    <p:sldId id="1847" r:id="rId22"/>
    <p:sldId id="1848" r:id="rId23"/>
    <p:sldId id="1849" r:id="rId24"/>
    <p:sldId id="1850" r:id="rId25"/>
    <p:sldId id="1851" r:id="rId26"/>
    <p:sldId id="1852" r:id="rId27"/>
    <p:sldId id="1859" r:id="rId28"/>
    <p:sldId id="1860" r:id="rId29"/>
  </p:sldIdLst>
  <p:sldSz cx="12192000" cy="6858000"/>
  <p:notesSz cx="6858000" cy="9144000"/>
  <p:custDataLst>
    <p:tags r:id="rId3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321" autoAdjust="0"/>
  </p:normalViewPr>
  <p:slideViewPr>
    <p:cSldViewPr snapToGrid="0">
      <p:cViewPr varScale="1">
        <p:scale>
          <a:sx n="83" d="100"/>
          <a:sy n="83" d="100"/>
        </p:scale>
        <p:origin x="1882" y="8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microsoft.com/office/2018/10/relationships/authors" Targe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EAF98-5DA7-424A-AFAA-B26829452533}" type="datetimeFigureOut">
              <a:rPr lang="en-US" smtClean="0"/>
              <a:t>6/4/2021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E85BF-3E25-41CE-BA66-6AF6D7F90EDB}" type="slidenum">
              <a:rPr lang="en-US" smtClean="0"/>
              <a:t>‹#›</a:t>
            </a:fld>
            <a:endParaRPr lang="en-US" dirty="0"/>
          </a:p>
        </p:txBody>
      </p:sp>
    </p:spTree>
    <p:extLst>
      <p:ext uri="{BB962C8B-B14F-4D97-AF65-F5344CB8AC3E}">
        <p14:creationId xmlns:p14="http://schemas.microsoft.com/office/powerpoint/2010/main" val="3566273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videoplayer/embed/RE4J3m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One way to mitigate against common cybersecurity threats is to encrypt sensitive or valuable data. Encryption is the process of making data unreadable and unusable to unauthorized viewers. To use or read encrypted data, it must be decrypted, which requires the use of a secret key.</a:t>
            </a:r>
          </a:p>
          <a:p>
            <a:pPr algn="l"/>
            <a:r>
              <a:rPr lang="en-US" b="0" i="0" dirty="0">
                <a:solidFill>
                  <a:srgbClr val="171717"/>
                </a:solidFill>
                <a:effectLst/>
                <a:latin typeface="Segoe UI" panose="020B0502040204020203" pitchFamily="34" charset="0"/>
              </a:rPr>
              <a:t>There are two top-level types of encryption: symmetric and asymmetric. Symmetric encryption uses the same key to encrypt and decrypt the data. Asymmetric encryption uses a public key and private key pair. Either key can encrypt data, but a single key can’t be used to decrypt encrypted data. To decrypt, you need a paired key. Asymmetric encryption is used for things like Transport Layer Security (TLS), such as the HTTPS protocol, and data signing. Encryption may protect data at rest, or in transit.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Encryption at rest</a:t>
            </a:r>
          </a:p>
          <a:p>
            <a:pPr algn="l"/>
            <a:r>
              <a:rPr lang="en-US" b="0" i="0" dirty="0">
                <a:solidFill>
                  <a:srgbClr val="171717"/>
                </a:solidFill>
                <a:effectLst/>
                <a:latin typeface="Segoe UI" panose="020B0502040204020203" pitchFamily="34" charset="0"/>
              </a:rPr>
              <a:t>Data at rest is the data that's stored on a physical device, such as a server. It may be stored in a database or a storage account but, regardless of where it's stored, encryption of data at rest ensures the data is unreadable without the keys and secrets needed to decrypt it.</a:t>
            </a:r>
          </a:p>
          <a:p>
            <a:pPr algn="l"/>
            <a:r>
              <a:rPr lang="en-US" b="0" i="0" dirty="0">
                <a:solidFill>
                  <a:srgbClr val="171717"/>
                </a:solidFill>
                <a:effectLst/>
                <a:latin typeface="Segoe UI" panose="020B0502040204020203" pitchFamily="34" charset="0"/>
              </a:rPr>
              <a:t>If an attacker obtained a hard drive with encrypted data and didn't have access to the encryption keys, they would be unable to read the data.</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Encryption in transit</a:t>
            </a:r>
          </a:p>
          <a:p>
            <a:pPr algn="l"/>
            <a:r>
              <a:rPr lang="en-US" b="0" i="0" dirty="0">
                <a:solidFill>
                  <a:srgbClr val="171717"/>
                </a:solidFill>
                <a:effectLst/>
                <a:latin typeface="Segoe UI" panose="020B0502040204020203" pitchFamily="34" charset="0"/>
              </a:rPr>
              <a:t>Data in transit is the data moving from one location to another, such as across the internet or through a private network. Secure transfer can be handled by several different layers. It could be done by encrypting the data at the application layer before sending it over a network. HTTPS is an example of encryption in transit.</a:t>
            </a:r>
          </a:p>
          <a:p>
            <a:pPr algn="l"/>
            <a:r>
              <a:rPr lang="en-US" b="0" i="0" dirty="0">
                <a:solidFill>
                  <a:srgbClr val="171717"/>
                </a:solidFill>
                <a:effectLst/>
                <a:latin typeface="Segoe UI" panose="020B0502040204020203" pitchFamily="34" charset="0"/>
              </a:rPr>
              <a:t>Encrypting data in transit protects it from outside observers and provides a mechanism to transmit data while limiting the risk of exposure.</a:t>
            </a:r>
          </a:p>
          <a:p>
            <a:pPr algn="l"/>
            <a:endParaRPr lang="en-US" b="1" i="0" dirty="0">
              <a:solidFill>
                <a:srgbClr val="171717"/>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11</a:t>
            </a:fld>
            <a:endParaRPr lang="en-US" dirty="0"/>
          </a:p>
        </p:txBody>
      </p:sp>
    </p:spTree>
    <p:extLst>
      <p:ext uri="{BB962C8B-B14F-4D97-AF65-F5344CB8AC3E}">
        <p14:creationId xmlns:p14="http://schemas.microsoft.com/office/powerpoint/2010/main" val="3788939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Hashing</a:t>
            </a:r>
          </a:p>
          <a:p>
            <a:pPr algn="l"/>
            <a:r>
              <a:rPr lang="en-US" b="0" i="0" dirty="0">
                <a:solidFill>
                  <a:srgbClr val="171717"/>
                </a:solidFill>
                <a:effectLst/>
                <a:latin typeface="Segoe UI" panose="020B0502040204020203" pitchFamily="34" charset="0"/>
              </a:rPr>
              <a:t>Hashing uses an algorithm to convert the original text to a </a:t>
            </a:r>
            <a:r>
              <a:rPr lang="en-US" b="0" i="1" dirty="0">
                <a:solidFill>
                  <a:srgbClr val="171717"/>
                </a:solidFill>
                <a:effectLst/>
                <a:latin typeface="Segoe UI" panose="020B0502040204020203" pitchFamily="34" charset="0"/>
              </a:rPr>
              <a:t>unique</a:t>
            </a:r>
            <a:r>
              <a:rPr lang="en-US" b="0" i="0" dirty="0">
                <a:solidFill>
                  <a:srgbClr val="171717"/>
                </a:solidFill>
                <a:effectLst/>
                <a:latin typeface="Segoe UI" panose="020B0502040204020203" pitchFamily="34" charset="0"/>
              </a:rPr>
              <a:t> fixed-length hash value. Each time the same text is hashed using the same algorithm, the same hash value is produced. That hash can then be used as a unique identifier of its associated data.</a:t>
            </a:r>
          </a:p>
          <a:p>
            <a:pPr algn="l"/>
            <a:r>
              <a:rPr lang="en-US" b="0" i="0" dirty="0">
                <a:solidFill>
                  <a:srgbClr val="171717"/>
                </a:solidFill>
                <a:effectLst/>
                <a:latin typeface="Segoe UI" panose="020B0502040204020203" pitchFamily="34" charset="0"/>
              </a:rPr>
              <a:t>Hashing is different to encryption in that it doesn't use keys, and the hashed value isn't subsequently decrypted back to the original.</a:t>
            </a:r>
          </a:p>
          <a:p>
            <a:pPr algn="l"/>
            <a:r>
              <a:rPr lang="en-US" b="0" i="0" dirty="0">
                <a:solidFill>
                  <a:srgbClr val="171717"/>
                </a:solidFill>
                <a:effectLst/>
                <a:latin typeface="Segoe UI" panose="020B0502040204020203" pitchFamily="34" charset="0"/>
              </a:rPr>
              <a:t>Hashing is used to store passwords. When a user enters their password, the same algorithm that created the stored hash creates a hash of the entered password. This is compared to the stored hashed version of the password. If they match, the user has entered their password correctly. This is more secure than storing plain text passwords, but hashing algorithms are also known to hackers. Because hash functions are deterministic (the same input produces the same output), hackers can use brute-force dictionary attacks by hashing the passwords. For every matched hash, they know the actual password. To mitigate this risk, passwords are often </a:t>
            </a:r>
            <a:r>
              <a:rPr lang="en-US" b="1" i="0" dirty="0">
                <a:solidFill>
                  <a:srgbClr val="171717"/>
                </a:solidFill>
                <a:effectLst/>
                <a:latin typeface="Segoe UI" panose="020B0502040204020203" pitchFamily="34" charset="0"/>
              </a:rPr>
              <a:t>“salted”. </a:t>
            </a:r>
            <a:r>
              <a:rPr lang="en-US" b="0" i="0" dirty="0">
                <a:solidFill>
                  <a:srgbClr val="171717"/>
                </a:solidFill>
                <a:effectLst/>
                <a:latin typeface="Segoe UI" panose="020B0502040204020203" pitchFamily="34" charset="0"/>
              </a:rPr>
              <a:t>This refers to adding a fixed-length random value to the input of hash functions to create unique hashes for every input. As hackers can't know the salt value, the hashed passwords are more secure.</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12</a:t>
            </a:fld>
            <a:endParaRPr lang="en-US" dirty="0"/>
          </a:p>
        </p:txBody>
      </p:sp>
    </p:spTree>
    <p:extLst>
      <p:ext uri="{BB962C8B-B14F-4D97-AF65-F5344CB8AC3E}">
        <p14:creationId xmlns:p14="http://schemas.microsoft.com/office/powerpoint/2010/main" val="343374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34690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Light" panose="020B0502040204020203" pitchFamily="34" charset="0"/>
                <a:cs typeface="Segoe UI Light" panose="020B0502040204020203" pitchFamily="34" charset="0"/>
              </a:rPr>
              <a:t>Password-based attacks</a:t>
            </a:r>
          </a:p>
          <a:p>
            <a:pPr algn="l"/>
            <a:r>
              <a:rPr lang="en-US" b="0" i="0" dirty="0">
                <a:effectLst/>
                <a:latin typeface="Segoe UI Light" panose="020B0502040204020203" pitchFamily="34" charset="0"/>
                <a:cs typeface="Segoe UI Light" panose="020B0502040204020203" pitchFamily="34" charset="0"/>
              </a:rPr>
              <a:t>Password-based attacks include password spray attacks and brute force attacks. A password spray attack attempts to match a username against a list of weak passwords.</a:t>
            </a:r>
          </a:p>
          <a:p>
            <a:pPr algn="l"/>
            <a:r>
              <a:rPr lang="en-US" b="1" i="0" dirty="0">
                <a:effectLst/>
                <a:latin typeface="Segoe UI Light" panose="020B0502040204020203" pitchFamily="34" charset="0"/>
                <a:cs typeface="Segoe UI Light" panose="020B0502040204020203" pitchFamily="34" charset="0"/>
              </a:rPr>
              <a:t>Phishing</a:t>
            </a:r>
          </a:p>
          <a:p>
            <a:pPr algn="l"/>
            <a:r>
              <a:rPr lang="en-US" b="0" i="0" dirty="0">
                <a:effectLst/>
                <a:latin typeface="Segoe UI Light" panose="020B0502040204020203" pitchFamily="34" charset="0"/>
                <a:cs typeface="Segoe UI Light" panose="020B0502040204020203" pitchFamily="34" charset="0"/>
              </a:rPr>
              <a:t>A phishing attack is when a hacker sends an email that appears to come from a reputable source. The email contains a credible story, such as a security breach, instructing the user to sign in and change their password. Instead of going to a legitimate website, the user is directed to the scammer’s website where they enter their username and password. The hacker has now captured the user’s identity, and their password.</a:t>
            </a:r>
          </a:p>
          <a:p>
            <a:pPr algn="l"/>
            <a:r>
              <a:rPr lang="en-US" b="1" i="0" dirty="0">
                <a:effectLst/>
                <a:latin typeface="Segoe UI Light" panose="020B0502040204020203" pitchFamily="34" charset="0"/>
                <a:cs typeface="Segoe UI Light" panose="020B0502040204020203" pitchFamily="34" charset="0"/>
              </a:rPr>
              <a:t>Spear phishing</a:t>
            </a:r>
          </a:p>
          <a:p>
            <a:pPr algn="l"/>
            <a:r>
              <a:rPr lang="en-US" b="0" i="0" dirty="0">
                <a:effectLst/>
                <a:latin typeface="Segoe UI Light" panose="020B0502040204020203" pitchFamily="34" charset="0"/>
                <a:cs typeface="Segoe UI Light" panose="020B0502040204020203" pitchFamily="34" charset="0"/>
              </a:rPr>
              <a:t>A spear phishing scam is a variant on phishing. Hackers build databases of information about users, which can be used to create highly credible emails. The email may appear to come from someone in your organization who is requesting information.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9108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anose="020B0502040204020203" pitchFamily="34" charset="0"/>
                <a:ea typeface="+mn-ea"/>
                <a:cs typeface="Segoe UI Light" panose="020B0502040204020203" pitchFamily="34" charset="0"/>
              </a:rPr>
              <a:t>Enterprise security needs to adapt to this new reality. The security perimeter can no longer be viewed as the on-premises network. It now extends to:</a:t>
            </a:r>
          </a:p>
          <a:p>
            <a:pPr marL="171450" indent="-1714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SaaS applications for business-critical workloads that might be hosted outside the corporate network.</a:t>
            </a:r>
          </a:p>
          <a:p>
            <a:pPr marL="171450" indent="-1714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The personal devices that employees are using to access corporate resources (BOYD, or bring your own device) while working from home.</a:t>
            </a:r>
          </a:p>
          <a:p>
            <a:pPr marL="171450" indent="-1714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The unmanaged devices used by partners or customers when interacting with corporate data or collaborating with employees</a:t>
            </a:r>
          </a:p>
          <a:p>
            <a:pPr marL="171450" indent="-1714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IoT devices installed throughout your corporate network and inside customer locations.</a:t>
            </a:r>
          </a:p>
          <a:p>
            <a:pPr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Administration</a:t>
            </a:r>
            <a:r>
              <a:rPr lang="en-US" b="0" i="0" dirty="0">
                <a:effectLst/>
                <a:latin typeface="Segoe UI Light" panose="020B0502040204020203" pitchFamily="34" charset="0"/>
                <a:cs typeface="Segoe UI Light" panose="020B0502040204020203" pitchFamily="34" charset="0"/>
              </a:rPr>
              <a:t>. Administration is about the creation and management of identities for users, devices, and services. As an administrator, you manage how and under what circumstances the characteristics of identities can change (be created, updated, deleted).</a:t>
            </a:r>
          </a:p>
          <a:p>
            <a:pPr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Authentication</a:t>
            </a:r>
            <a:r>
              <a:rPr lang="en-US" b="0" i="0" dirty="0">
                <a:effectLst/>
                <a:latin typeface="Segoe UI Light" panose="020B0502040204020203" pitchFamily="34" charset="0"/>
                <a:cs typeface="Segoe UI Light" panose="020B0502040204020203" pitchFamily="34" charset="0"/>
              </a:rPr>
              <a:t>. The authentication pillar tells the story of how much assurance for a particular identity is enough. In other words, how much does an IT system need to know about an identity to have sufficient proof that they really are who they say they are? It involves the act of challenging a party for legitimate credentials. Authentication is sometimes shortened to AuthN.</a:t>
            </a:r>
          </a:p>
          <a:p>
            <a:pPr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Authorization</a:t>
            </a:r>
            <a:r>
              <a:rPr lang="en-US" b="0" i="0" dirty="0">
                <a:effectLst/>
                <a:latin typeface="Segoe UI Light" panose="020B0502040204020203" pitchFamily="34" charset="0"/>
                <a:cs typeface="Segoe UI Light" panose="020B0502040204020203" pitchFamily="34" charset="0"/>
              </a:rPr>
              <a:t>. The authorization pillar is about processing the incoming identity data to determine the level of access an authenticated person or service has within the application or service that it wants to access. Authorization is sometimes shortened to AuthZ.</a:t>
            </a:r>
          </a:p>
          <a:p>
            <a:pPr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Auditing</a:t>
            </a:r>
            <a:r>
              <a:rPr lang="en-US" b="0" i="0" dirty="0">
                <a:effectLst/>
                <a:latin typeface="Segoe UI Light" panose="020B0502040204020203" pitchFamily="34" charset="0"/>
                <a:cs typeface="Segoe UI Light" panose="020B0502040204020203" pitchFamily="34" charset="0"/>
              </a:rPr>
              <a:t>. The auditing pillar is about tracking who does what, when, where, and how. Auditing includes having in-depth reporting, alerts, and governance of identities.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1503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1" dirty="0">
                <a:solidFill>
                  <a:srgbClr val="171717"/>
                </a:solidFill>
                <a:effectLst/>
                <a:latin typeface="Segoe UI" panose="020B0502040204020203" pitchFamily="34" charset="0"/>
              </a:rPr>
              <a:t>Modern authentication</a:t>
            </a:r>
            <a:r>
              <a:rPr lang="en-US" b="0" i="0" dirty="0">
                <a:solidFill>
                  <a:srgbClr val="171717"/>
                </a:solidFill>
                <a:effectLst/>
                <a:latin typeface="Segoe UI" panose="020B0502040204020203" pitchFamily="34" charset="0"/>
              </a:rPr>
              <a:t> is an umbrella term for authentication and authorization methods between a client, such as your laptop or phone, and a server, like a website or application. At the center of modern authentication is the role of the </a:t>
            </a:r>
            <a:r>
              <a:rPr lang="en-US" b="0" i="1" dirty="0">
                <a:solidFill>
                  <a:srgbClr val="171717"/>
                </a:solidFill>
                <a:effectLst/>
                <a:latin typeface="Segoe UI" panose="020B0502040204020203" pitchFamily="34" charset="0"/>
              </a:rPr>
              <a:t>identity provider</a:t>
            </a:r>
            <a:r>
              <a:rPr lang="en-US" b="0" i="0" dirty="0">
                <a:solidFill>
                  <a:srgbClr val="171717"/>
                </a:solidFill>
                <a:effectLst/>
                <a:latin typeface="Segoe UI" panose="020B0502040204020203" pitchFamily="34" charset="0"/>
              </a:rPr>
              <a:t>. An identity provider creates, maintains, and manages identity information while offering authentication, authorization, and auditing services.</a:t>
            </a:r>
          </a:p>
          <a:p>
            <a:pPr algn="l"/>
            <a:r>
              <a:rPr lang="en-US" b="0" i="0" dirty="0">
                <a:solidFill>
                  <a:srgbClr val="171717"/>
                </a:solidFill>
                <a:effectLst/>
                <a:latin typeface="Segoe UI" panose="020B0502040204020203" pitchFamily="34" charset="0"/>
              </a:rPr>
              <a:t>With modern authentication, all services, including all authentication services, are supplied by a central identity provider. Information that's used to authenticate the user with the server is stored and managed centrally by the identity provider.</a:t>
            </a:r>
          </a:p>
          <a:p>
            <a:pPr algn="l"/>
            <a:r>
              <a:rPr lang="en-US" b="0" i="0" dirty="0">
                <a:solidFill>
                  <a:srgbClr val="171717"/>
                </a:solidFill>
                <a:effectLst/>
                <a:latin typeface="Segoe UI" panose="020B0502040204020203" pitchFamily="34" charset="0"/>
              </a:rPr>
              <a:t>With a central identity provider, organizations can establish authentication and authorization policies, monitor user behavior, identify suspicious activities, and reduce malicious attacks.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Watch this video, </a:t>
            </a:r>
            <a:r>
              <a:rPr lang="en-US" b="1" dirty="0">
                <a:solidFill>
                  <a:srgbClr val="A31515"/>
                </a:solidFill>
                <a:effectLst/>
                <a:latin typeface="Consolas" panose="020B0609020204030204" pitchFamily="49" charset="0"/>
              </a:rPr>
              <a:t>https://www.microsoft.com/videoplayer/embed/RE4Kdt9</a:t>
            </a:r>
            <a:r>
              <a:rPr lang="en-US" b="0" i="0" dirty="0">
                <a:solidFill>
                  <a:srgbClr val="000000"/>
                </a:solidFill>
                <a:effectLst/>
                <a:latin typeface="Consolas" panose="020B0609020204030204" pitchFamily="49" charset="0"/>
              </a:rPr>
              <a:t>, </a:t>
            </a:r>
            <a:r>
              <a:rPr lang="en-US" b="0" i="0" dirty="0">
                <a:solidFill>
                  <a:srgbClr val="171717"/>
                </a:solidFill>
                <a:effectLst/>
                <a:latin typeface="Segoe UI" panose="020B0502040204020203" pitchFamily="34" charset="0"/>
              </a:rPr>
              <a:t> for more information about modern authentication and how it works with a central identity provider.  </a:t>
            </a:r>
          </a:p>
          <a:p>
            <a:endParaRPr lang="en-US" dirty="0"/>
          </a:p>
          <a:p>
            <a:pPr algn="l"/>
            <a:r>
              <a:rPr lang="en-US" b="0" i="0" dirty="0">
                <a:solidFill>
                  <a:srgbClr val="171717"/>
                </a:solidFill>
                <a:effectLst/>
                <a:latin typeface="Segoe UI" panose="020B0502040204020203" pitchFamily="34" charset="0"/>
              </a:rPr>
              <a:t>As you see in the video, thanks to modern authentication, the client communicates with the identity provider by giving an identity that can be authenticated. When the identity (which can be a user or an application) has been verified, the identity provider issues a </a:t>
            </a:r>
            <a:r>
              <a:rPr lang="en-US" b="0" i="1" dirty="0">
                <a:solidFill>
                  <a:srgbClr val="171717"/>
                </a:solidFill>
                <a:effectLst/>
                <a:latin typeface="Segoe UI" panose="020B0502040204020203" pitchFamily="34" charset="0"/>
              </a:rPr>
              <a:t>security token</a:t>
            </a:r>
            <a:r>
              <a:rPr lang="en-US" b="0" i="0" dirty="0">
                <a:solidFill>
                  <a:srgbClr val="171717"/>
                </a:solidFill>
                <a:effectLst/>
                <a:latin typeface="Segoe UI" panose="020B0502040204020203" pitchFamily="34" charset="0"/>
              </a:rPr>
              <a:t> that the client sends to the server.</a:t>
            </a:r>
          </a:p>
          <a:p>
            <a:pPr algn="l"/>
            <a:r>
              <a:rPr lang="en-US" b="0" i="0" dirty="0">
                <a:solidFill>
                  <a:srgbClr val="171717"/>
                </a:solidFill>
                <a:effectLst/>
                <a:latin typeface="Segoe UI" panose="020B0502040204020203" pitchFamily="34" charset="0"/>
              </a:rPr>
              <a:t>The server validates the security token through its </a:t>
            </a:r>
            <a:r>
              <a:rPr lang="en-US" b="0" i="1" dirty="0">
                <a:solidFill>
                  <a:srgbClr val="171717"/>
                </a:solidFill>
                <a:effectLst/>
                <a:latin typeface="Segoe UI" panose="020B0502040204020203" pitchFamily="34" charset="0"/>
              </a:rPr>
              <a:t>trust relationship</a:t>
            </a:r>
            <a:r>
              <a:rPr lang="en-US" b="0" i="0" dirty="0">
                <a:solidFill>
                  <a:srgbClr val="171717"/>
                </a:solidFill>
                <a:effectLst/>
                <a:latin typeface="Segoe UI" panose="020B0502040204020203" pitchFamily="34" charset="0"/>
              </a:rPr>
              <a:t> with the identity provider. By using the security token and the information that's contained within it, the user or application accesses the required resources on the server. In this scenario, the token and the information it contains is stored and managed by the identity provider. The centralized identity provider is supplying the authentication service.</a:t>
            </a:r>
          </a:p>
          <a:p>
            <a:pPr algn="l"/>
            <a:r>
              <a:rPr lang="en-US" b="0" i="0" dirty="0">
                <a:solidFill>
                  <a:srgbClr val="171717"/>
                </a:solidFill>
                <a:effectLst/>
                <a:latin typeface="Segoe UI" panose="020B0502040204020203" pitchFamily="34" charset="0"/>
              </a:rPr>
              <a:t>Microsoft Azure Active Directory is an example of a cloud-based identity provider. Other examples include Twitter, Google, Amazon, LinkedIn, and GitHub.</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Single sign-on</a:t>
            </a:r>
          </a:p>
          <a:p>
            <a:pPr algn="l"/>
            <a:r>
              <a:rPr lang="en-US" b="0" i="0" dirty="0">
                <a:solidFill>
                  <a:srgbClr val="171717"/>
                </a:solidFill>
                <a:effectLst/>
                <a:latin typeface="Segoe UI" panose="020B0502040204020203" pitchFamily="34" charset="0"/>
              </a:rPr>
              <a:t>Another fundamental capability of an identity provider and “modern authentication” is the support for single sign-on (SSO). With SSO, the user logs in once and that credential is used to access multiple applications or resources. When you set up SSO between multiple identity providers, it's called federation.</a:t>
            </a:r>
          </a:p>
          <a:p>
            <a:br>
              <a:rPr lang="en-US" b="0" i="0" dirty="0">
                <a:solidFill>
                  <a:srgbClr val="171717"/>
                </a:solidFill>
                <a:effectLst/>
                <a:latin typeface="Segoe UI" panose="020B0502040204020203" pitchFamily="34" charset="0"/>
              </a:rPr>
            </a:b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8684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Federation enables the access of services across organizational or domain boundaries by establishing trust relationships between the respective domain’s identity provider. With federation, there's no need for a user to maintain a different username and password when accessing resources in other domains.</a:t>
            </a:r>
          </a:p>
          <a:p>
            <a:endParaRPr lang="en-US" b="0" i="0" dirty="0">
              <a:solidFill>
                <a:srgbClr val="171717"/>
              </a:solidFill>
              <a:effectLst/>
              <a:latin typeface="Segoe UI"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The simplified way to think about this federation scenario is as follows:</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website uses the authentication services of IdP-A.</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authenticates with IdP-B.</a:t>
            </a:r>
          </a:p>
          <a:p>
            <a:pPr algn="l">
              <a:buFont typeface="Arial" panose="020B0604020202020204" pitchFamily="34" charset="0"/>
              <a:buChar char="•"/>
            </a:pPr>
            <a:r>
              <a:rPr lang="en-US" b="0" i="0" dirty="0">
                <a:solidFill>
                  <a:srgbClr val="171717"/>
                </a:solidFill>
                <a:effectLst/>
                <a:latin typeface="Segoe UI" panose="020B0502040204020203" pitchFamily="34" charset="0"/>
              </a:rPr>
              <a:t>IdP-A has a trust relationship configured with IdP-B.</a:t>
            </a:r>
          </a:p>
          <a:p>
            <a:pPr algn="l">
              <a:buFont typeface="Arial" panose="020B0604020202020204" pitchFamily="34" charset="0"/>
              <a:buChar char="•"/>
            </a:pPr>
            <a:r>
              <a:rPr lang="en-US" b="0" i="0" dirty="0">
                <a:solidFill>
                  <a:srgbClr val="171717"/>
                </a:solidFill>
                <a:effectLst/>
                <a:latin typeface="Segoe UI" panose="020B0502040204020203" pitchFamily="34" charset="0"/>
              </a:rPr>
              <a:t>When the user’s credentials are passed to the website, the website trusts the user and allows access.</a:t>
            </a:r>
          </a:p>
          <a:p>
            <a:pPr algn="l"/>
            <a:r>
              <a:rPr lang="en-US" b="0" i="0" dirty="0">
                <a:solidFill>
                  <a:srgbClr val="171717"/>
                </a:solidFill>
                <a:effectLst/>
                <a:latin typeface="Segoe UI" panose="020B0502040204020203" pitchFamily="34" charset="0"/>
              </a:rPr>
              <a:t>With federation, trust isn't always bidirectional. Although IdP-A may trust IdP-B and allow the user in domain B to access the website in domain A, the opposite isn't true, unless that trust relationship is configured.</a:t>
            </a:r>
          </a:p>
          <a:p>
            <a:pPr algn="l"/>
            <a:r>
              <a:rPr lang="en-US" b="0" i="0" dirty="0">
                <a:solidFill>
                  <a:srgbClr val="171717"/>
                </a:solidFill>
                <a:effectLst/>
                <a:latin typeface="Segoe UI" panose="020B0502040204020203" pitchFamily="34" charset="0"/>
              </a:rPr>
              <a:t>A common example of federation in practice is when a user logs in to a third-party site with their social media account, such as Twitter. In this scenario, Twitter is an identity provider, and the third-party site might be using a different identity provider, such as Azure AD. There's a trust relationship between Azure AD and Twitter.</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8248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the context of a computer network, a directory is a hierarchical structure that stores information about objects on the network. A directory service stores directory data and makes it available to network users, administrators, services, and applications.</a:t>
            </a:r>
          </a:p>
          <a:p>
            <a:pPr algn="l"/>
            <a:r>
              <a:rPr lang="en-US" b="0" i="0" dirty="0">
                <a:solidFill>
                  <a:srgbClr val="171717"/>
                </a:solidFill>
                <a:effectLst/>
                <a:latin typeface="Segoe UI" panose="020B0502040204020203" pitchFamily="34" charset="0"/>
              </a:rPr>
              <a:t>Active Directory (AD) is a set of directory services developed by Microsoft as part of Windows 2000 for on-premises domain-based networks. The best-known service of this kind is Active Directory Domain Services (AD DS). It stores information about members of the domain, including devices and users, verifies their credentials, and defines their access rights. A server running AD DS is a domain controller (DC).</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AD DS is a central component in organizations with on-premises IT infrastructure. AD DS gives organizations the ability to manage multiple on-premises infrastructure components and systems using a single identity per user. AD DS doesn't, however, natively support mobile devices, SaaS applications, or line of business apps that require </a:t>
            </a:r>
            <a:r>
              <a:rPr lang="en-US" b="0" i="1" dirty="0">
                <a:solidFill>
                  <a:srgbClr val="171717"/>
                </a:solidFill>
                <a:effectLst/>
                <a:latin typeface="Segoe UI" panose="020B0502040204020203" pitchFamily="34" charset="0"/>
              </a:rPr>
              <a:t>modern authentication</a:t>
            </a:r>
            <a:r>
              <a:rPr lang="en-US" b="0" i="0" dirty="0">
                <a:solidFill>
                  <a:srgbClr val="171717"/>
                </a:solidFill>
                <a:effectLst/>
                <a:latin typeface="Segoe UI" panose="020B0502040204020203" pitchFamily="34" charset="0"/>
              </a:rPr>
              <a:t> methods.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growth of cloud services, SaaS applications, and personal devices being used at work, has resulted in the need for modern authentication, and an evolution of Active Directory-based identity solutions.</a:t>
            </a:r>
          </a:p>
          <a:p>
            <a:pPr algn="l"/>
            <a:r>
              <a:rPr lang="en-US" b="0" i="0" dirty="0">
                <a:solidFill>
                  <a:srgbClr val="171717"/>
                </a:solidFill>
                <a:effectLst/>
                <a:latin typeface="Segoe UI" panose="020B0502040204020203" pitchFamily="34" charset="0"/>
              </a:rPr>
              <a:t>Azure Active Directory is the next evolution of identity and access management solutions. It provides organizations with an Identity as a Service (IDaaS) solution for all their apps across cloud and on-premises. In this course, we'll focus on Azure AD, Microsoft’s cloud-based identity provider.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learn more about the differences between Active Directory concepts and Azure Active Directory, see </a:t>
            </a:r>
            <a:r>
              <a:rPr lang="en-US" b="1" i="0" dirty="0">
                <a:solidFill>
                  <a:srgbClr val="171717"/>
                </a:solidFill>
                <a:effectLst/>
                <a:latin typeface="Segoe UI" panose="020B0502040204020203" pitchFamily="34" charset="0"/>
              </a:rPr>
              <a:t>Compare Active Directory to Azure Active Directory</a:t>
            </a:r>
            <a:r>
              <a:rPr lang="en-US" b="0" i="0" dirty="0">
                <a:solidFill>
                  <a:srgbClr val="171717"/>
                </a:solidFill>
                <a:effectLst/>
                <a:latin typeface="Segoe UI" panose="020B0502040204020203" pitchFamily="34" charset="0"/>
              </a:rPr>
              <a:t> in the Learn More section below.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11:58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86045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20</a:t>
            </a:fld>
            <a:endParaRPr lang="en-US" dirty="0"/>
          </a:p>
        </p:txBody>
      </p:sp>
    </p:spTree>
    <p:extLst>
      <p:ext uri="{BB962C8B-B14F-4D97-AF65-F5344CB8AC3E}">
        <p14:creationId xmlns:p14="http://schemas.microsoft.com/office/powerpoint/2010/main" val="67083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11:58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 b="0" i="0" dirty="0">
                <a:effectLst/>
                <a:latin typeface="Segoe UI Light" panose="020B0502040204020203" pitchFamily="34" charset="0"/>
                <a:cs typeface="Segoe UI Light" panose="020B0502040204020203" pitchFamily="34" charset="0"/>
              </a:rPr>
              <a:t>Zero Trust methodology:</a:t>
            </a:r>
          </a:p>
          <a:p>
            <a:r>
              <a:rPr lang="en-US" sz="880" u="none" strike="noStrike" dirty="0">
                <a:effectLst/>
                <a:latin typeface="Segoe UI Light" panose="020B0502040204020203" pitchFamily="34" charset="0"/>
                <a:cs typeface="Segoe UI Light" panose="020B0502040204020203" pitchFamily="34" charset="0"/>
                <a:hlinkClick r:id="rId3"/>
              </a:rPr>
              <a:t>https://www.microsoft.com/videoplayer/embed/RE4J3ms</a:t>
            </a:r>
            <a:endParaRPr lang="en-US" sz="880" u="none" strike="noStrike" dirty="0">
              <a:effectLst/>
              <a:latin typeface="Segoe UI Light" panose="020B0502040204020203" pitchFamily="34" charset="0"/>
              <a:cs typeface="Segoe UI Light" panose="020B0502040204020203" pitchFamily="34" charset="0"/>
            </a:endParaRPr>
          </a:p>
          <a:p>
            <a:endParaRPr lang="en-US" u="none" strike="noStrike" dirty="0">
              <a:effectLst/>
            </a:endParaRPr>
          </a:p>
          <a:p>
            <a:r>
              <a:rPr lang="en-US" dirty="0"/>
              <a:t>Zero Trust assumes everything is on an open and untrusted network, even resources behind the firewalls of the corporate network. The Zero Trust model operates on the principle of “</a:t>
            </a:r>
            <a:r>
              <a:rPr lang="en-US" b="1" dirty="0"/>
              <a:t>trust no one, verify everything.</a:t>
            </a:r>
            <a:r>
              <a:rPr lang="en-US" dirty="0"/>
              <a:t>”</a:t>
            </a:r>
            <a:endParaRPr lang="en-US" dirty="0">
              <a:cs typeface="Calibri" panose="020F0502020204030204"/>
            </a:endParaRPr>
          </a:p>
          <a:p>
            <a:r>
              <a:rPr lang="en-US" dirty="0"/>
              <a:t>Attackers’ ability to bypass conventional access controls is ending any illusion that traditional security strategies are sufficient. By no longer trusting the integrity of the corporate network, security is strengthened.</a:t>
            </a:r>
            <a:endParaRPr lang="en-US" dirty="0">
              <a:cs typeface="Calibri"/>
            </a:endParaRPr>
          </a:p>
          <a:p>
            <a:r>
              <a:rPr lang="en-US" dirty="0"/>
              <a:t>In practice, this means that we no longer assume that a password is sufficient to validate a user but add multi-factor authentication to provide additional checks. Instead of granting access to all devices on the corporate network, users are allowed access only to the specific applications or data that they need.</a:t>
            </a:r>
            <a:endParaRPr lang="en-US" dirty="0">
              <a:cs typeface="Calibri"/>
            </a:endParaRPr>
          </a:p>
          <a:p>
            <a:endParaRPr lang="en-US" u="none" strike="noStrike" dirty="0">
              <a:effectLst/>
            </a:endParaRPr>
          </a:p>
          <a:p>
            <a:endParaRPr lang="en-US" u="none" strike="noStrike" dirty="0">
              <a:effectLst/>
            </a:endParaRPr>
          </a:p>
          <a:p>
            <a:pPr>
              <a:lnSpc>
                <a:spcPct val="100000"/>
              </a:lnSpc>
              <a:spcBef>
                <a:spcPts val="600"/>
              </a:spcBef>
            </a:pPr>
            <a:r>
              <a:rPr lang="en-US" sz="1200" dirty="0">
                <a:latin typeface="+mn-lt"/>
              </a:rPr>
              <a:t>Zero Trust:  A zero-trust approach to security transforms the security model into one that has 3 basic tenants: </a:t>
            </a:r>
          </a:p>
          <a:p>
            <a:pPr marL="285750" lvl="4" indent="-285750">
              <a:lnSpc>
                <a:spcPct val="100000"/>
              </a:lnSpc>
              <a:spcBef>
                <a:spcPts val="600"/>
              </a:spcBef>
              <a:buFont typeface="Arial" panose="020B0604020202020204" pitchFamily="34" charset="0"/>
              <a:buChar char="•"/>
            </a:pPr>
            <a:r>
              <a:rPr lang="en-US" sz="1200" dirty="0">
                <a:latin typeface="+mn-lt"/>
              </a:rPr>
              <a:t>verifies explicitly based on all available signals</a:t>
            </a:r>
          </a:p>
          <a:p>
            <a:pPr marL="285750" lvl="4" indent="-285750">
              <a:lnSpc>
                <a:spcPct val="100000"/>
              </a:lnSpc>
              <a:spcBef>
                <a:spcPts val="600"/>
              </a:spcBef>
              <a:buFont typeface="Arial" panose="020B0604020202020204" pitchFamily="34" charset="0"/>
              <a:buChar char="•"/>
            </a:pPr>
            <a:r>
              <a:rPr lang="en-US" sz="1200" dirty="0">
                <a:latin typeface="+mn-lt"/>
              </a:rPr>
              <a:t>Employs the principle of least privilege access</a:t>
            </a:r>
          </a:p>
          <a:p>
            <a:pPr marL="285750" lvl="4" indent="-285750">
              <a:lnSpc>
                <a:spcPct val="100000"/>
              </a:lnSpc>
              <a:spcBef>
                <a:spcPts val="600"/>
              </a:spcBef>
              <a:buFont typeface="Arial" panose="020B0604020202020204" pitchFamily="34" charset="0"/>
              <a:buChar char="•"/>
            </a:pPr>
            <a:r>
              <a:rPr lang="en-US" sz="1200" dirty="0">
                <a:latin typeface="+mn-lt"/>
              </a:rPr>
              <a:t>And assumes breach</a:t>
            </a:r>
          </a:p>
          <a:p>
            <a:pPr marL="285750" lvl="1" indent="-285750">
              <a:lnSpc>
                <a:spcPct val="100000"/>
              </a:lnSpc>
              <a:spcBef>
                <a:spcPts val="600"/>
              </a:spcBef>
              <a:buFont typeface="Arial" panose="020B0604020202020204" pitchFamily="34" charset="0"/>
              <a:buChar char="•"/>
            </a:pPr>
            <a:endParaRPr lang="en-US" sz="1200" dirty="0">
              <a:latin typeface="+mn-lt"/>
            </a:endParaRPr>
          </a:p>
          <a:p>
            <a:pPr marL="0" lvl="1" indent="0">
              <a:lnSpc>
                <a:spcPct val="100000"/>
              </a:lnSpc>
              <a:spcBef>
                <a:spcPts val="600"/>
              </a:spcBef>
              <a:buFont typeface="Arial" panose="020B0604020202020204" pitchFamily="34" charset="0"/>
              <a:buNone/>
            </a:pPr>
            <a:r>
              <a:rPr lang="en-US" sz="1200" dirty="0">
                <a:latin typeface="+mn-lt"/>
              </a:rPr>
              <a:t>This approach should extend throughout the entire digital estate and serves not just as a security philosophy – it also serves as an end-to-end strategy based on six foundational pillars:</a:t>
            </a:r>
          </a:p>
          <a:p>
            <a:pPr marL="285750" lvl="1" indent="-285750">
              <a:lnSpc>
                <a:spcPct val="100000"/>
              </a:lnSpc>
              <a:spcBef>
                <a:spcPts val="600"/>
              </a:spcBef>
              <a:buFont typeface="Arial" panose="020B0604020202020204" pitchFamily="34" charset="0"/>
              <a:buChar char="•"/>
            </a:pPr>
            <a:r>
              <a:rPr lang="en-US" sz="1200" dirty="0">
                <a:latin typeface="+mn-lt"/>
              </a:rPr>
              <a:t>Identities – verify all identities with strong authentication. </a:t>
            </a:r>
          </a:p>
          <a:p>
            <a:pPr marL="285750" lvl="1" indent="-285750">
              <a:lnSpc>
                <a:spcPct val="100000"/>
              </a:lnSpc>
              <a:spcBef>
                <a:spcPts val="600"/>
              </a:spcBef>
              <a:buFont typeface="Arial" panose="020B0604020202020204" pitchFamily="34" charset="0"/>
              <a:buChar char="•"/>
            </a:pPr>
            <a:r>
              <a:rPr lang="en-US" sz="1200" dirty="0">
                <a:latin typeface="+mn-lt"/>
              </a:rPr>
              <a:t>Devices – it is important to get visibility into all the devices accessing your network</a:t>
            </a:r>
          </a:p>
          <a:p>
            <a:pPr marL="285750" lvl="1" indent="-285750">
              <a:lnSpc>
                <a:spcPct val="100000"/>
              </a:lnSpc>
              <a:spcBef>
                <a:spcPts val="600"/>
              </a:spcBef>
              <a:buFont typeface="Arial" panose="020B0604020202020204" pitchFamily="34" charset="0"/>
              <a:buChar char="•"/>
            </a:pPr>
            <a:r>
              <a:rPr lang="en-US" sz="1200" dirty="0">
                <a:latin typeface="+mn-lt"/>
              </a:rPr>
              <a:t>Applications – this includes being able to discover shadow IT, the ability to control access to applications, and monitor access with real-time analytics.</a:t>
            </a:r>
          </a:p>
          <a:p>
            <a:pPr marL="285750" lvl="1" indent="-285750">
              <a:lnSpc>
                <a:spcPct val="100000"/>
              </a:lnSpc>
              <a:spcBef>
                <a:spcPts val="600"/>
              </a:spcBef>
              <a:buFont typeface="Arial" panose="020B0604020202020204" pitchFamily="34" charset="0"/>
              <a:buChar char="•"/>
            </a:pPr>
            <a:r>
              <a:rPr lang="en-US" sz="1200" dirty="0">
                <a:latin typeface="+mn-lt"/>
              </a:rPr>
              <a:t>Network – this includes encryption of all your communications, limiting access by policies, and network segmentation.</a:t>
            </a:r>
          </a:p>
          <a:p>
            <a:pPr marL="285750" lvl="1" indent="-285750">
              <a:lnSpc>
                <a:spcPct val="100000"/>
              </a:lnSpc>
              <a:spcBef>
                <a:spcPts val="600"/>
              </a:spcBef>
              <a:buFont typeface="Arial" panose="020B0604020202020204" pitchFamily="34" charset="0"/>
              <a:buChar char="•"/>
            </a:pPr>
            <a:r>
              <a:rPr lang="en-US" sz="1200" dirty="0">
                <a:latin typeface="+mn-lt"/>
              </a:rPr>
              <a:t>Infrastructure – this includes employing real-time threat detection, automatically detecting, blocking, and flagging risks, and employ least privilege access principles</a:t>
            </a:r>
          </a:p>
          <a:p>
            <a:pPr marL="285750" lvl="1" indent="-285750">
              <a:lnSpc>
                <a:spcPct val="100000"/>
              </a:lnSpc>
              <a:spcBef>
                <a:spcPts val="600"/>
              </a:spcBef>
              <a:buFont typeface="Arial" panose="020B0604020202020204" pitchFamily="34" charset="0"/>
              <a:buChar char="•"/>
            </a:pPr>
            <a:r>
              <a:rPr lang="en-US" sz="1200" dirty="0">
                <a:latin typeface="+mn-lt"/>
              </a:rPr>
              <a:t>And Data – this includes being able to classify, label, and encrypt data, wherever it lives or travels.</a:t>
            </a:r>
          </a:p>
          <a:p>
            <a:endParaRPr lang="en-US" dirty="0">
              <a:effectLst/>
            </a:endParaRP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91042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Defense in depth uses a layered approach to security, rather than relying on a single perimeter. A defense in-depth strategy uses a series of mechanisms to slow the advance of an attack. Each layer provides protection so that, if one layer is breached, a subsequent layer will prevent an attacker getting unauthorized access to data.</a:t>
            </a:r>
          </a:p>
          <a:p>
            <a:pPr algn="l"/>
            <a:r>
              <a:rPr lang="en-US" b="0" i="0" dirty="0">
                <a:solidFill>
                  <a:srgbClr val="171717"/>
                </a:solidFill>
                <a:effectLst/>
                <a:latin typeface="Segoe UI" panose="020B0502040204020203" pitchFamily="34" charset="0"/>
              </a:rPr>
              <a:t>Example layers of security might include:</a:t>
            </a:r>
          </a:p>
          <a:p>
            <a:pPr algn="l">
              <a:buFont typeface="Arial" panose="020B0604020202020204" pitchFamily="34" charset="0"/>
              <a:buChar char="•"/>
            </a:pPr>
            <a:r>
              <a:rPr lang="en-US" b="1" i="0" dirty="0">
                <a:solidFill>
                  <a:srgbClr val="171717"/>
                </a:solidFill>
                <a:effectLst/>
                <a:latin typeface="Segoe UI" panose="020B0502040204020203" pitchFamily="34" charset="0"/>
              </a:rPr>
              <a:t>Physical</a:t>
            </a:r>
            <a:r>
              <a:rPr lang="en-US" b="0" i="0" dirty="0">
                <a:solidFill>
                  <a:srgbClr val="171717"/>
                </a:solidFill>
                <a:effectLst/>
                <a:latin typeface="Segoe UI" panose="020B0502040204020203" pitchFamily="34" charset="0"/>
              </a:rPr>
              <a:t> security such as limiting access to a datacenter to only authorized personnel.</a:t>
            </a:r>
          </a:p>
          <a:p>
            <a:pPr algn="l">
              <a:buFont typeface="Arial" panose="020B0604020202020204" pitchFamily="34" charset="0"/>
              <a:buChar char="•"/>
            </a:pPr>
            <a:r>
              <a:rPr lang="en-US" b="0" i="1" dirty="0">
                <a:solidFill>
                  <a:srgbClr val="171717"/>
                </a:solidFill>
                <a:effectLst/>
                <a:latin typeface="Segoe UI" panose="020B0502040204020203" pitchFamily="34" charset="0"/>
              </a:rPr>
              <a:t>Identity and access</a:t>
            </a:r>
            <a:r>
              <a:rPr lang="en-US" b="0" i="0" dirty="0">
                <a:solidFill>
                  <a:srgbClr val="171717"/>
                </a:solidFill>
                <a:effectLst/>
                <a:latin typeface="Segoe UI" panose="020B0502040204020203" pitchFamily="34" charset="0"/>
              </a:rPr>
              <a:t> security controlling access to infrastructure and change control.</a:t>
            </a:r>
          </a:p>
          <a:p>
            <a:pPr algn="l">
              <a:buFont typeface="Arial" panose="020B0604020202020204" pitchFamily="34" charset="0"/>
              <a:buChar char="•"/>
            </a:pPr>
            <a:r>
              <a:rPr lang="en-US" b="1" i="0" dirty="0">
                <a:solidFill>
                  <a:srgbClr val="171717"/>
                </a:solidFill>
                <a:effectLst/>
                <a:latin typeface="Segoe UI" panose="020B0502040204020203" pitchFamily="34" charset="0"/>
              </a:rPr>
              <a:t>Perimeter</a:t>
            </a:r>
            <a:r>
              <a:rPr lang="en-US" b="0" i="0" dirty="0">
                <a:solidFill>
                  <a:srgbClr val="171717"/>
                </a:solidFill>
                <a:effectLst/>
                <a:latin typeface="Segoe UI" panose="020B0502040204020203" pitchFamily="34" charset="0"/>
              </a:rPr>
              <a:t> security including distributed denial of service (DDoS) protection to filter large-scale attacks before they can cause a denial of service for users.</a:t>
            </a:r>
          </a:p>
          <a:p>
            <a:pPr algn="l">
              <a:buFont typeface="Arial" panose="020B0604020202020204" pitchFamily="34" charset="0"/>
              <a:buChar char="•"/>
            </a:pPr>
            <a:r>
              <a:rPr lang="en-US" b="1" i="0" dirty="0">
                <a:solidFill>
                  <a:srgbClr val="171717"/>
                </a:solidFill>
                <a:effectLst/>
                <a:latin typeface="Segoe UI" panose="020B0502040204020203" pitchFamily="34" charset="0"/>
              </a:rPr>
              <a:t>Network</a:t>
            </a:r>
            <a:r>
              <a:rPr lang="en-US" b="0" i="0" dirty="0">
                <a:solidFill>
                  <a:srgbClr val="171717"/>
                </a:solidFill>
                <a:effectLst/>
                <a:latin typeface="Segoe UI" panose="020B0502040204020203" pitchFamily="34" charset="0"/>
              </a:rPr>
              <a:t> security can limit communication between resources using segmentation and access controls.</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compute</a:t>
            </a:r>
            <a:r>
              <a:rPr lang="en-US" b="0" i="0" dirty="0">
                <a:solidFill>
                  <a:srgbClr val="171717"/>
                </a:solidFill>
                <a:effectLst/>
                <a:latin typeface="Segoe UI" panose="020B0502040204020203" pitchFamily="34" charset="0"/>
              </a:rPr>
              <a:t> layer can secure access to virtual machines either on-premises or in the cloud by closing certain ports.</a:t>
            </a:r>
          </a:p>
          <a:p>
            <a:pPr algn="l">
              <a:buFont typeface="Arial" panose="020B0604020202020204" pitchFamily="34" charset="0"/>
              <a:buChar char="•"/>
            </a:pPr>
            <a:r>
              <a:rPr lang="en-US" b="1" i="0" dirty="0">
                <a:solidFill>
                  <a:srgbClr val="171717"/>
                </a:solidFill>
                <a:effectLst/>
                <a:latin typeface="Segoe UI" panose="020B0502040204020203" pitchFamily="34" charset="0"/>
              </a:rPr>
              <a:t>Application</a:t>
            </a:r>
            <a:r>
              <a:rPr lang="en-US" b="0" i="0" dirty="0">
                <a:solidFill>
                  <a:srgbClr val="171717"/>
                </a:solidFill>
                <a:effectLst/>
                <a:latin typeface="Segoe UI" panose="020B0502040204020203" pitchFamily="34" charset="0"/>
              </a:rPr>
              <a:t> layer security ensures that applications are secure and free of security vulnerabilities.</a:t>
            </a:r>
          </a:p>
          <a:p>
            <a:pPr algn="l">
              <a:buFont typeface="Arial" panose="020B0604020202020204" pitchFamily="34" charset="0"/>
              <a:buChar char="•"/>
            </a:pPr>
            <a:r>
              <a:rPr lang="en-US" b="1" i="0" dirty="0">
                <a:solidFill>
                  <a:srgbClr val="171717"/>
                </a:solidFill>
                <a:effectLst/>
                <a:latin typeface="Segoe UI" panose="020B0502040204020203" pitchFamily="34" charset="0"/>
              </a:rPr>
              <a:t>Data</a:t>
            </a:r>
            <a:r>
              <a:rPr lang="en-US" b="0" i="0" dirty="0">
                <a:solidFill>
                  <a:srgbClr val="171717"/>
                </a:solidFill>
                <a:effectLst/>
                <a:latin typeface="Segoe UI" panose="020B0502040204020203" pitchFamily="34" charset="0"/>
              </a:rPr>
              <a:t> layer security controls access to business and customer data, and encryption to protect data.</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6</a:t>
            </a:fld>
            <a:endParaRPr lang="en-US" dirty="0"/>
          </a:p>
        </p:txBody>
      </p:sp>
    </p:spTree>
    <p:extLst>
      <p:ext uri="{BB962C8B-B14F-4D97-AF65-F5344CB8AC3E}">
        <p14:creationId xmlns:p14="http://schemas.microsoft.com/office/powerpoint/2010/main" val="8919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effectLst/>
                <a:latin typeface="Segoe UI Light" panose="020B0502040204020203" pitchFamily="34" charset="0"/>
                <a:cs typeface="Segoe UI Light" panose="020B0502040204020203" pitchFamily="34" charset="0"/>
              </a:rPr>
              <a:t>Confidentiality, Integrity, Availability (CIA)</a:t>
            </a:r>
          </a:p>
          <a:p>
            <a:pPr algn="l"/>
            <a:r>
              <a:rPr lang="en-US" sz="1200" b="1" i="0" dirty="0">
                <a:effectLst/>
                <a:latin typeface="Segoe UI Light" panose="020B0502040204020203" pitchFamily="34" charset="0"/>
                <a:cs typeface="Segoe UI Light" panose="020B0502040204020203" pitchFamily="34" charset="0"/>
              </a:rPr>
              <a:t>Confidentiality</a:t>
            </a:r>
            <a:r>
              <a:rPr lang="en-US" sz="1200" b="0" i="0" dirty="0">
                <a:effectLst/>
                <a:latin typeface="Segoe UI Light" panose="020B0502040204020203" pitchFamily="34" charset="0"/>
                <a:cs typeface="Segoe UI Light" panose="020B0502040204020203" pitchFamily="34" charset="0"/>
              </a:rPr>
              <a:t> refers to the need to keep confidential sensitive data such as customer information, passwords, or financial data. You can encrypt data to keep it confidential, but then you also need to keep the encryption keys confidential. Confidentiality is the most visible part of security; we can clearly see need for sensitive data, keys, passwords, and other secrets to be kept confidential.</a:t>
            </a:r>
          </a:p>
          <a:p>
            <a:pPr algn="l"/>
            <a:r>
              <a:rPr lang="en-US" sz="1200" b="1" i="0" dirty="0">
                <a:effectLst/>
                <a:latin typeface="Segoe UI Light" panose="020B0502040204020203" pitchFamily="34" charset="0"/>
                <a:cs typeface="Segoe UI Light" panose="020B0502040204020203" pitchFamily="34" charset="0"/>
              </a:rPr>
              <a:t>Integrity</a:t>
            </a:r>
            <a:r>
              <a:rPr lang="en-US" sz="1200" b="0" i="0" dirty="0">
                <a:effectLst/>
                <a:latin typeface="Segoe UI Light" panose="020B0502040204020203" pitchFamily="34" charset="0"/>
                <a:cs typeface="Segoe UI Light" panose="020B0502040204020203" pitchFamily="34" charset="0"/>
              </a:rPr>
              <a:t> refers to keeping data or messages correct. When you send an email message, you want to be sure that the message received is the same as the message you sent. When you store data in a database, you want to be sure that the data you retrieve is the same as the data you stored. Encrypting data keeps it confidential, but you must then be able to decrypt it so that it's the same as before it was encrypted. Integrity is about having confidence that data hasn't been tampered with or altered.</a:t>
            </a:r>
          </a:p>
          <a:p>
            <a:pPr algn="l"/>
            <a:r>
              <a:rPr lang="en-US" sz="1200" b="1" i="0" dirty="0">
                <a:effectLst/>
                <a:latin typeface="Segoe UI Light" panose="020B0502040204020203" pitchFamily="34" charset="0"/>
                <a:cs typeface="Segoe UI Light" panose="020B0502040204020203" pitchFamily="34" charset="0"/>
              </a:rPr>
              <a:t>Availability</a:t>
            </a:r>
            <a:r>
              <a:rPr lang="en-US" sz="1200" b="0" i="0" dirty="0">
                <a:effectLst/>
                <a:latin typeface="Segoe UI Light" panose="020B0502040204020203" pitchFamily="34" charset="0"/>
                <a:cs typeface="Segoe UI Light" panose="020B0502040204020203" pitchFamily="34" charset="0"/>
              </a:rPr>
              <a:t> refers to making data available to those who need it. It's important to the organization to keep customer data secure, but at the same time it must also be available to employees who deal with customers. While it might be more secure to store the data in an encrypted format, employees need access to decrypted data.</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7</a:t>
            </a:fld>
            <a:endParaRPr lang="en-US" dirty="0"/>
          </a:p>
        </p:txBody>
      </p:sp>
    </p:spTree>
    <p:extLst>
      <p:ext uri="{BB962C8B-B14F-4D97-AF65-F5344CB8AC3E}">
        <p14:creationId xmlns:p14="http://schemas.microsoft.com/office/powerpoint/2010/main" val="1027128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171717"/>
                </a:solidFill>
                <a:effectLst/>
                <a:latin typeface="Segoe UI" panose="020B0502040204020203" pitchFamily="34" charset="0"/>
              </a:rPr>
              <a:t>The </a:t>
            </a:r>
            <a:r>
              <a:rPr lang="en-US" sz="1600" b="0" i="1" dirty="0">
                <a:solidFill>
                  <a:srgbClr val="171717"/>
                </a:solidFill>
                <a:effectLst/>
                <a:latin typeface="Segoe UI" panose="020B0502040204020203" pitchFamily="34" charset="0"/>
              </a:rPr>
              <a:t>shared responsibility model</a:t>
            </a:r>
            <a:r>
              <a:rPr lang="en-US" sz="1600" b="0" i="0" dirty="0">
                <a:solidFill>
                  <a:srgbClr val="171717"/>
                </a:solidFill>
                <a:effectLst/>
                <a:latin typeface="Segoe UI" panose="020B0502040204020203" pitchFamily="34" charset="0"/>
              </a:rPr>
              <a:t> identifies which security tasks are handled by the cloud provider, and which security tasks are handled by you, the customer.</a:t>
            </a:r>
            <a:endParaRPr lang="en-US" sz="1100" b="1" i="0" dirty="0">
              <a:solidFill>
                <a:srgbClr val="171717"/>
              </a:solidFill>
              <a:effectLst/>
              <a:latin typeface="Segoe UI" panose="020B0502040204020203" pitchFamily="34" charset="0"/>
            </a:endParaRPr>
          </a:p>
          <a:p>
            <a:pPr algn="l"/>
            <a:endParaRPr lang="en-US" sz="1100" b="1" i="0" dirty="0">
              <a:solidFill>
                <a:srgbClr val="171717"/>
              </a:solidFill>
              <a:effectLst/>
              <a:latin typeface="Segoe UI" panose="020B0502040204020203" pitchFamily="34" charset="0"/>
            </a:endParaRPr>
          </a:p>
          <a:p>
            <a:pPr algn="l"/>
            <a:r>
              <a:rPr lang="en-US" sz="1600" b="0" i="0" dirty="0">
                <a:solidFill>
                  <a:srgbClr val="171717"/>
                </a:solidFill>
                <a:effectLst/>
                <a:latin typeface="Segoe UI" panose="020B0502040204020203" pitchFamily="34" charset="0"/>
              </a:rPr>
              <a:t>The responsibilities vary depending on where the workload is hosted:</a:t>
            </a:r>
          </a:p>
          <a:p>
            <a:pPr algn="l">
              <a:buFont typeface="Arial" panose="020B0604020202020204" pitchFamily="34" charset="0"/>
              <a:buChar char="•"/>
            </a:pPr>
            <a:r>
              <a:rPr lang="en-US" sz="1600" b="0" i="0" dirty="0">
                <a:solidFill>
                  <a:srgbClr val="171717"/>
                </a:solidFill>
                <a:effectLst/>
                <a:latin typeface="Segoe UI" panose="020B0502040204020203" pitchFamily="34" charset="0"/>
              </a:rPr>
              <a:t>Software as a Service (SaaS)</a:t>
            </a:r>
          </a:p>
          <a:p>
            <a:pPr algn="l">
              <a:buFont typeface="Arial" panose="020B0604020202020204" pitchFamily="34" charset="0"/>
              <a:buChar char="•"/>
            </a:pPr>
            <a:r>
              <a:rPr lang="en-US" sz="1600" b="0" i="0" dirty="0">
                <a:solidFill>
                  <a:srgbClr val="171717"/>
                </a:solidFill>
                <a:effectLst/>
                <a:latin typeface="Segoe UI" panose="020B0502040204020203" pitchFamily="34" charset="0"/>
              </a:rPr>
              <a:t>Platform as a Service (PaaS)</a:t>
            </a:r>
          </a:p>
          <a:p>
            <a:pPr algn="l">
              <a:buFont typeface="Arial" panose="020B0604020202020204" pitchFamily="34" charset="0"/>
              <a:buChar char="•"/>
            </a:pPr>
            <a:r>
              <a:rPr lang="en-US" sz="1600" b="0" i="0" dirty="0">
                <a:solidFill>
                  <a:srgbClr val="171717"/>
                </a:solidFill>
                <a:effectLst/>
                <a:latin typeface="Segoe UI" panose="020B0502040204020203" pitchFamily="34" charset="0"/>
              </a:rPr>
              <a:t>Infrastructure as a Service (IaaS)</a:t>
            </a:r>
          </a:p>
          <a:p>
            <a:pPr algn="l">
              <a:buFont typeface="Arial" panose="020B0604020202020204" pitchFamily="34" charset="0"/>
              <a:buChar char="•"/>
            </a:pPr>
            <a:r>
              <a:rPr lang="en-US" sz="1600" b="0" i="0" dirty="0">
                <a:solidFill>
                  <a:srgbClr val="171717"/>
                </a:solidFill>
                <a:effectLst/>
                <a:latin typeface="Segoe UI" panose="020B0502040204020203" pitchFamily="34" charset="0"/>
              </a:rPr>
              <a:t>On-premises datacenter (On-prem)</a:t>
            </a:r>
            <a:endParaRPr lang="en-US" sz="1100" b="1" i="0" dirty="0">
              <a:solidFill>
                <a:srgbClr val="171717"/>
              </a:solidFill>
              <a:effectLst/>
              <a:latin typeface="Segoe UI" panose="020B0502040204020203" pitchFamily="34" charset="0"/>
            </a:endParaRPr>
          </a:p>
          <a:p>
            <a:pPr algn="l"/>
            <a:endParaRPr lang="en-US" sz="1100" b="1" i="0" dirty="0">
              <a:solidFill>
                <a:srgbClr val="171717"/>
              </a:solidFill>
              <a:effectLst/>
              <a:latin typeface="Segoe UI" panose="020B0502040204020203" pitchFamily="34" charset="0"/>
            </a:endParaRPr>
          </a:p>
          <a:p>
            <a:pPr algn="l"/>
            <a:r>
              <a:rPr lang="en-US" sz="1100" b="1" i="0" dirty="0">
                <a:solidFill>
                  <a:srgbClr val="171717"/>
                </a:solidFill>
                <a:effectLst/>
                <a:latin typeface="Segoe UI" panose="020B0502040204020203" pitchFamily="34" charset="0"/>
              </a:rPr>
              <a:t>On-premises datacenters</a:t>
            </a:r>
          </a:p>
          <a:p>
            <a:pPr algn="l"/>
            <a:r>
              <a:rPr lang="en-US" sz="1100" b="0" i="0" dirty="0">
                <a:solidFill>
                  <a:srgbClr val="171717"/>
                </a:solidFill>
                <a:effectLst/>
                <a:latin typeface="Segoe UI" panose="020B0502040204020203" pitchFamily="34" charset="0"/>
              </a:rPr>
              <a:t>In an on-premises datacenter, you have responsibility for everything from physical security to encrypting sensitive data.</a:t>
            </a:r>
          </a:p>
          <a:p>
            <a:pPr algn="l"/>
            <a:endParaRPr lang="en-US" sz="1100" b="1" i="0" dirty="0">
              <a:solidFill>
                <a:srgbClr val="171717"/>
              </a:solidFill>
              <a:effectLst/>
              <a:latin typeface="Segoe UI" panose="020B0502040204020203" pitchFamily="34" charset="0"/>
            </a:endParaRPr>
          </a:p>
          <a:p>
            <a:pPr algn="l"/>
            <a:r>
              <a:rPr lang="en-US" sz="1100" b="1" i="0" dirty="0">
                <a:solidFill>
                  <a:srgbClr val="171717"/>
                </a:solidFill>
                <a:effectLst/>
                <a:latin typeface="Segoe UI" panose="020B0502040204020203" pitchFamily="34" charset="0"/>
              </a:rPr>
              <a:t>Infrastructure as a Service (IaaS)</a:t>
            </a:r>
          </a:p>
          <a:p>
            <a:pPr algn="l"/>
            <a:r>
              <a:rPr lang="en-US" sz="1100" b="0" i="0" dirty="0">
                <a:solidFill>
                  <a:srgbClr val="171717"/>
                </a:solidFill>
                <a:effectLst/>
                <a:latin typeface="Segoe UI" panose="020B0502040204020203" pitchFamily="34" charset="0"/>
              </a:rPr>
              <a:t>Of all cloud services, IaaS requires the most management by the cloud customer. With IaaS, you're using the cloud provider’s computing infrastructure. The cloud customer isn't responsible for the physical components, such as computers and the network, or the physical security of the datacenter. However, the cloud customer still has responsibility for software components such as operating systems, network controls, applications, and protecting data.</a:t>
            </a:r>
          </a:p>
          <a:p>
            <a:pPr algn="l"/>
            <a:endParaRPr lang="en-US" sz="1100" b="1" i="0" dirty="0">
              <a:solidFill>
                <a:srgbClr val="171717"/>
              </a:solidFill>
              <a:effectLst/>
              <a:latin typeface="Segoe UI" panose="020B0502040204020203" pitchFamily="34" charset="0"/>
            </a:endParaRPr>
          </a:p>
          <a:p>
            <a:pPr algn="l"/>
            <a:r>
              <a:rPr lang="en-US" sz="1100" b="1" i="0" dirty="0">
                <a:solidFill>
                  <a:srgbClr val="171717"/>
                </a:solidFill>
                <a:effectLst/>
                <a:latin typeface="Segoe UI" panose="020B0502040204020203" pitchFamily="34" charset="0"/>
              </a:rPr>
              <a:t>Platform as a Service (PaaS)</a:t>
            </a:r>
          </a:p>
          <a:p>
            <a:pPr algn="l"/>
            <a:r>
              <a:rPr lang="en-US" sz="1100" b="0" i="0" dirty="0">
                <a:solidFill>
                  <a:srgbClr val="171717"/>
                </a:solidFill>
                <a:effectLst/>
                <a:latin typeface="Segoe UI" panose="020B0502040204020203" pitchFamily="34" charset="0"/>
              </a:rPr>
              <a:t>PaaS provides an environment for building, testing, and deploying software applications. The goal of PaaS is to help you create an application quickly without managing the underlying infrastructure. With PaaS, the cloud provider manages the hardware and operating systems, and the customer is responsible for applications and data.</a:t>
            </a:r>
          </a:p>
          <a:p>
            <a:pPr algn="l"/>
            <a:endParaRPr lang="en-US" sz="1100" b="1" i="0" dirty="0">
              <a:solidFill>
                <a:srgbClr val="171717"/>
              </a:solidFill>
              <a:effectLst/>
              <a:latin typeface="Segoe UI" panose="020B0502040204020203" pitchFamily="34" charset="0"/>
            </a:endParaRPr>
          </a:p>
          <a:p>
            <a:pPr algn="l"/>
            <a:r>
              <a:rPr lang="en-US" sz="1100" b="1" i="0" dirty="0">
                <a:solidFill>
                  <a:srgbClr val="171717"/>
                </a:solidFill>
                <a:effectLst/>
                <a:latin typeface="Segoe UI" panose="020B0502040204020203" pitchFamily="34" charset="0"/>
              </a:rPr>
              <a:t>Software as a Service (SaaS)</a:t>
            </a:r>
          </a:p>
          <a:p>
            <a:pPr algn="l"/>
            <a:r>
              <a:rPr lang="en-US" sz="1100" b="0" i="0" dirty="0">
                <a:solidFill>
                  <a:srgbClr val="171717"/>
                </a:solidFill>
                <a:effectLst/>
                <a:latin typeface="Segoe UI" panose="020B0502040204020203" pitchFamily="34" charset="0"/>
              </a:rPr>
              <a:t>SaaS is hosted and managed by the cloud provider, for the customer. It's usually licensed through a monthly or annual subscription. Microsoft 365, Skype, and Dynamics CRM Online are all examples of SaaS software. SaaS requires the least amount of management by the cloud customer. The cloud provider is responsible for managing everything except data, devices, accounts, and identities.</a:t>
            </a:r>
          </a:p>
          <a:p>
            <a:pPr algn="l"/>
            <a:r>
              <a:rPr lang="en-US" sz="1100" b="0" i="0" dirty="0">
                <a:solidFill>
                  <a:srgbClr val="171717"/>
                </a:solidFill>
                <a:effectLst/>
                <a:latin typeface="Segoe UI" panose="020B0502040204020203" pitchFamily="34" charset="0"/>
              </a:rPr>
              <a:t>For all cloud deployment types you, the cloud customer, own your data and identities. You're responsible for protecting the security of your data and identities, and on-premises resources.</a:t>
            </a:r>
          </a:p>
          <a:p>
            <a:pPr algn="l"/>
            <a:endParaRPr lang="en-US" sz="880" b="0" i="0" dirty="0">
              <a:effectLst/>
              <a:latin typeface="Segoe UI Light" panose="020B0502040204020203" pitchFamily="34" charset="0"/>
              <a:cs typeface="Segoe UI Light" panose="020B0502040204020203" pitchFamily="34" charset="0"/>
            </a:endParaRPr>
          </a:p>
          <a:p>
            <a:pPr algn="l"/>
            <a:r>
              <a:rPr lang="en-US" sz="880" b="0" i="0" dirty="0">
                <a:effectLst/>
                <a:latin typeface="Segoe UI Light" panose="020B0502040204020203" pitchFamily="34" charset="0"/>
                <a:cs typeface="Segoe UI Light" panose="020B0502040204020203" pitchFamily="34" charset="0"/>
              </a:rPr>
              <a:t>In summary, responsibilities always retained by the customer organization include:</a:t>
            </a:r>
          </a:p>
          <a:p>
            <a:pPr algn="l">
              <a:buFont typeface="Arial" panose="020B0604020202020204" pitchFamily="34" charset="0"/>
              <a:buChar char="•"/>
            </a:pPr>
            <a:r>
              <a:rPr lang="en-US" sz="880" b="0" i="0" dirty="0">
                <a:effectLst/>
                <a:latin typeface="Segoe UI Light" panose="020B0502040204020203" pitchFamily="34" charset="0"/>
                <a:cs typeface="Segoe UI Light" panose="020B0502040204020203" pitchFamily="34" charset="0"/>
              </a:rPr>
              <a:t>Information and data</a:t>
            </a:r>
          </a:p>
          <a:p>
            <a:pPr algn="l">
              <a:buFont typeface="Arial" panose="020B0604020202020204" pitchFamily="34" charset="0"/>
              <a:buChar char="•"/>
            </a:pPr>
            <a:r>
              <a:rPr lang="en-US" sz="880" b="0" i="0" dirty="0">
                <a:effectLst/>
                <a:latin typeface="Segoe UI Light" panose="020B0502040204020203" pitchFamily="34" charset="0"/>
                <a:cs typeface="Segoe UI Light" panose="020B0502040204020203" pitchFamily="34" charset="0"/>
              </a:rPr>
              <a:t>Devices (mobile and PCs)</a:t>
            </a:r>
          </a:p>
          <a:p>
            <a:pPr algn="l">
              <a:buFont typeface="Arial" panose="020B0604020202020204" pitchFamily="34" charset="0"/>
              <a:buChar char="•"/>
            </a:pPr>
            <a:r>
              <a:rPr lang="en-US" sz="880" b="0" i="0" dirty="0">
                <a:effectLst/>
                <a:latin typeface="Segoe UI Light" panose="020B0502040204020203" pitchFamily="34" charset="0"/>
                <a:cs typeface="Segoe UI Light" panose="020B0502040204020203" pitchFamily="34" charset="0"/>
              </a:rPr>
              <a:t>Accounts and identities</a:t>
            </a: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9995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171717"/>
                </a:solidFill>
                <a:effectLst/>
                <a:latin typeface="Segoe UI" panose="020B0502040204020203" pitchFamily="34" charset="0"/>
              </a:rPr>
              <a:t>Another methodology/framework that we need to introduce, and which supports increased security and compliance is Microsoft’s Cloud adoption framework</a:t>
            </a:r>
          </a:p>
          <a:p>
            <a:pPr algn="l"/>
            <a:r>
              <a:rPr lang="en-US" b="0" i="0" dirty="0">
                <a:solidFill>
                  <a:srgbClr val="171717"/>
                </a:solidFill>
                <a:effectLst/>
                <a:latin typeface="Segoe UI" panose="020B0502040204020203" pitchFamily="34" charset="0"/>
              </a:rPr>
              <a:t>The Cloud Adoption Framework has been carefully designed based on cloud adoption best practices from Microsoft employees, customers, and partners. It provides a proven and consistent methodology for implementing cloud technologies.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View this two-minute video to learn more about the cloud adoption lifecycle. </a:t>
            </a:r>
            <a:r>
              <a:rPr lang="en-US" b="1" dirty="0">
                <a:solidFill>
                  <a:srgbClr val="A31515"/>
                </a:solidFill>
                <a:effectLst/>
                <a:latin typeface="Consolas" panose="020B0609020204030204" pitchFamily="49" charset="0"/>
              </a:rPr>
              <a:t>https://www.microsoft.com/videoplayer/embed/RE4tyzr</a:t>
            </a:r>
            <a:endParaRPr lang="en-US" b="1" dirty="0">
              <a:solidFill>
                <a:srgbClr val="000000"/>
              </a:solidFill>
              <a:effectLst/>
              <a:latin typeface="Consolas" panose="020B0609020204030204" pitchFamily="49" charset="0"/>
            </a:endParaRPr>
          </a:p>
          <a:p>
            <a:pPr algn="l"/>
            <a:endParaRPr lang="en-US" b="0" i="0" dirty="0">
              <a:solidFill>
                <a:srgbClr val="171717"/>
              </a:solidFill>
              <a:effectLst/>
              <a:latin typeface="Segoe UI" panose="020B0502040204020203" pitchFamily="34" charset="0"/>
            </a:endParaRPr>
          </a:p>
          <a:p>
            <a:pPr algn="l">
              <a:buFont typeface="+mj-lt"/>
              <a:buNone/>
            </a:pPr>
            <a:endParaRPr lang="en-US" b="1" i="0" dirty="0">
              <a:solidFill>
                <a:srgbClr val="171717"/>
              </a:solidFill>
              <a:effectLst/>
              <a:latin typeface="Segoe UI" panose="020B0502040204020203" pitchFamily="34" charset="0"/>
            </a:endParaRPr>
          </a:p>
          <a:p>
            <a:pPr algn="l">
              <a:buFont typeface="+mj-lt"/>
              <a:buNone/>
            </a:pPr>
            <a:endParaRPr lang="en-US" b="1" i="0" dirty="0">
              <a:solidFill>
                <a:srgbClr val="171717"/>
              </a:solidFill>
              <a:effectLst/>
              <a:latin typeface="Segoe UI" panose="020B0502040204020203" pitchFamily="34" charset="0"/>
            </a:endParaRPr>
          </a:p>
          <a:p>
            <a:pPr algn="l">
              <a:buFont typeface="+mj-lt"/>
              <a:buNone/>
            </a:pPr>
            <a:r>
              <a:rPr lang="en-US" b="0" i="0" dirty="0">
                <a:solidFill>
                  <a:srgbClr val="171717"/>
                </a:solidFill>
                <a:effectLst/>
                <a:latin typeface="Segoe UI" panose="020B0502040204020203" pitchFamily="34" charset="0"/>
              </a:rPr>
              <a:t>Each of the following steps is part of the cloud adoption lifecycle</a:t>
            </a:r>
            <a:endParaRPr lang="en-US" b="1" i="0" dirty="0">
              <a:solidFill>
                <a:srgbClr val="171717"/>
              </a:solidFill>
              <a:effectLst/>
              <a:latin typeface="Segoe UI" panose="020B0502040204020203" pitchFamily="34" charset="0"/>
            </a:endParaRPr>
          </a:p>
          <a:p>
            <a:pPr algn="l">
              <a:buFont typeface="+mj-lt"/>
              <a:buAutoNum type="arabicPeriod"/>
            </a:pPr>
            <a:r>
              <a:rPr lang="en-US" b="1" i="0" dirty="0">
                <a:solidFill>
                  <a:srgbClr val="171717"/>
                </a:solidFill>
                <a:effectLst/>
                <a:latin typeface="Segoe UI" panose="020B0502040204020203" pitchFamily="34" charset="0"/>
              </a:rPr>
              <a:t>Strategy</a:t>
            </a:r>
            <a:r>
              <a:rPr lang="en-US" b="0" i="0" dirty="0">
                <a:solidFill>
                  <a:srgbClr val="171717"/>
                </a:solidFill>
                <a:effectLst/>
                <a:latin typeface="Segoe UI" panose="020B0502040204020203" pitchFamily="34" charset="0"/>
              </a:rPr>
              <a:t>: define business justification and expected outcomes of adoption.</a:t>
            </a:r>
          </a:p>
          <a:p>
            <a:pPr algn="l">
              <a:buFont typeface="+mj-lt"/>
              <a:buAutoNum type="arabicPeriod"/>
            </a:pPr>
            <a:r>
              <a:rPr lang="en-US" b="1" i="0" dirty="0">
                <a:solidFill>
                  <a:srgbClr val="171717"/>
                </a:solidFill>
                <a:effectLst/>
                <a:latin typeface="Segoe UI" panose="020B0502040204020203" pitchFamily="34" charset="0"/>
              </a:rPr>
              <a:t>Plan</a:t>
            </a:r>
            <a:r>
              <a:rPr lang="en-US" b="0" i="0" dirty="0">
                <a:solidFill>
                  <a:srgbClr val="171717"/>
                </a:solidFill>
                <a:effectLst/>
                <a:latin typeface="Segoe UI" panose="020B0502040204020203" pitchFamily="34" charset="0"/>
              </a:rPr>
              <a:t>: align actionable adoption plans to business outcomes.</a:t>
            </a:r>
          </a:p>
          <a:p>
            <a:pPr algn="l">
              <a:buFont typeface="+mj-lt"/>
              <a:buAutoNum type="arabicPeriod"/>
            </a:pPr>
            <a:r>
              <a:rPr lang="en-US" b="1" i="0" dirty="0">
                <a:solidFill>
                  <a:srgbClr val="171717"/>
                </a:solidFill>
                <a:effectLst/>
                <a:latin typeface="Segoe UI" panose="020B0502040204020203" pitchFamily="34" charset="0"/>
              </a:rPr>
              <a:t>Ready</a:t>
            </a:r>
            <a:r>
              <a:rPr lang="en-US" b="0" i="0" dirty="0">
                <a:solidFill>
                  <a:srgbClr val="171717"/>
                </a:solidFill>
                <a:effectLst/>
                <a:latin typeface="Segoe UI" panose="020B0502040204020203" pitchFamily="34" charset="0"/>
              </a:rPr>
              <a:t>: Prepare the cloud environment for the planned changes.</a:t>
            </a:r>
          </a:p>
          <a:p>
            <a:pPr algn="l">
              <a:buFont typeface="+mj-lt"/>
              <a:buAutoNum type="arabicPeriod"/>
            </a:pPr>
            <a:r>
              <a:rPr lang="en-US" b="1" i="0" dirty="0">
                <a:solidFill>
                  <a:srgbClr val="171717"/>
                </a:solidFill>
                <a:effectLst/>
                <a:latin typeface="Segoe UI" panose="020B0502040204020203" pitchFamily="34" charset="0"/>
              </a:rPr>
              <a:t>Adopt</a:t>
            </a:r>
            <a:endParaRPr lang="en-US" b="0" i="0" dirty="0">
              <a:solidFill>
                <a:srgbClr val="171717"/>
              </a:solidFill>
              <a:effectLst/>
              <a:latin typeface="Segoe UI" panose="020B0502040204020203" pitchFamily="34" charset="0"/>
            </a:endParaRPr>
          </a:p>
          <a:p>
            <a:pPr marL="742950" lvl="1" indent="-285750" algn="l">
              <a:buFont typeface="+mj-lt"/>
              <a:buAutoNum type="arabicPeriod"/>
            </a:pPr>
            <a:r>
              <a:rPr lang="en-US" b="1" i="0" dirty="0">
                <a:solidFill>
                  <a:srgbClr val="171717"/>
                </a:solidFill>
                <a:effectLst/>
                <a:latin typeface="Segoe UI" panose="020B0502040204020203" pitchFamily="34" charset="0"/>
              </a:rPr>
              <a:t>Migrate</a:t>
            </a:r>
            <a:r>
              <a:rPr lang="en-US" b="0" i="0" dirty="0">
                <a:solidFill>
                  <a:srgbClr val="171717"/>
                </a:solidFill>
                <a:effectLst/>
                <a:latin typeface="Segoe UI" panose="020B0502040204020203" pitchFamily="34" charset="0"/>
              </a:rPr>
              <a:t>: Migrate and modernize existing workloads.</a:t>
            </a:r>
          </a:p>
          <a:p>
            <a:pPr marL="742950" lvl="1" indent="-285750" algn="l">
              <a:buFont typeface="+mj-lt"/>
              <a:buAutoNum type="arabicPeriod"/>
            </a:pPr>
            <a:r>
              <a:rPr lang="en-US" b="1" i="0" dirty="0">
                <a:solidFill>
                  <a:srgbClr val="171717"/>
                </a:solidFill>
                <a:effectLst/>
                <a:latin typeface="Segoe UI" panose="020B0502040204020203" pitchFamily="34" charset="0"/>
              </a:rPr>
              <a:t>Innovate</a:t>
            </a:r>
            <a:r>
              <a:rPr lang="en-US" b="0" i="0" dirty="0">
                <a:solidFill>
                  <a:srgbClr val="171717"/>
                </a:solidFill>
                <a:effectLst/>
                <a:latin typeface="Segoe UI" panose="020B0502040204020203" pitchFamily="34" charset="0"/>
              </a:rPr>
              <a:t>: Develop new cloud-native or hybrid solutions.</a:t>
            </a:r>
          </a:p>
          <a:p>
            <a:pPr algn="l">
              <a:buFont typeface="+mj-lt"/>
              <a:buAutoNum type="arabicPeriod"/>
            </a:pPr>
            <a:r>
              <a:rPr lang="en-US" b="1" i="0" dirty="0">
                <a:solidFill>
                  <a:srgbClr val="171717"/>
                </a:solidFill>
                <a:effectLst/>
                <a:latin typeface="Segoe UI" panose="020B0502040204020203" pitchFamily="34" charset="0"/>
              </a:rPr>
              <a:t>Govern</a:t>
            </a:r>
            <a:r>
              <a:rPr lang="en-US" b="0" i="0" dirty="0">
                <a:solidFill>
                  <a:srgbClr val="171717"/>
                </a:solidFill>
                <a:effectLst/>
                <a:latin typeface="Segoe UI" panose="020B0502040204020203" pitchFamily="34" charset="0"/>
              </a:rPr>
              <a:t>: Govern the environment and workloads.</a:t>
            </a:r>
          </a:p>
          <a:p>
            <a:pPr algn="l">
              <a:buFont typeface="+mj-lt"/>
              <a:buAutoNum type="arabicPeriod"/>
            </a:pPr>
            <a:r>
              <a:rPr lang="en-US" b="1" i="0" dirty="0">
                <a:solidFill>
                  <a:srgbClr val="171717"/>
                </a:solidFill>
                <a:effectLst/>
                <a:latin typeface="Segoe UI" panose="020B0502040204020203" pitchFamily="34" charset="0"/>
              </a:rPr>
              <a:t>Manage</a:t>
            </a:r>
            <a:r>
              <a:rPr lang="en-US" b="0" i="0" dirty="0">
                <a:solidFill>
                  <a:srgbClr val="171717"/>
                </a:solidFill>
                <a:effectLst/>
                <a:latin typeface="Segoe UI" panose="020B0502040204020203" pitchFamily="34" charset="0"/>
              </a:rPr>
              <a:t>: Operations management for cloud and hybrid solutions.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73024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 b="1" i="0" dirty="0">
                <a:effectLst/>
                <a:latin typeface="Segoe UI Light" panose="020B0502040204020203" pitchFamily="34" charset="0"/>
                <a:cs typeface="Segoe UI Light" panose="020B0502040204020203" pitchFamily="34" charset="0"/>
              </a:rPr>
              <a:t>Other common threats</a:t>
            </a:r>
          </a:p>
          <a:p>
            <a:r>
              <a:rPr lang="en-US" sz="880" b="0" i="0" dirty="0">
                <a:effectLst/>
                <a:latin typeface="Segoe UI Light" panose="020B0502040204020203" pitchFamily="34" charset="0"/>
                <a:cs typeface="Segoe UI Light" panose="020B0502040204020203" pitchFamily="34" charset="0"/>
              </a:rPr>
              <a:t>Rootkits intercept and change standard operating system processes. After a rootkit infects a device, you can’t trust any information that the device reports about itself.</a:t>
            </a:r>
          </a:p>
          <a:p>
            <a:endParaRPr lang="en-US" sz="880" b="0" i="0" dirty="0">
              <a:effectLst/>
              <a:latin typeface="Segoe UI Light" panose="020B0502040204020203" pitchFamily="34" charset="0"/>
              <a:cs typeface="Segoe UI Light" panose="020B0502040204020203" pitchFamily="34" charset="0"/>
            </a:endParaRPr>
          </a:p>
          <a:p>
            <a:pPr algn="l"/>
            <a:r>
              <a:rPr lang="en-US" sz="880" b="0" i="0" dirty="0">
                <a:effectLst/>
                <a:latin typeface="Segoe UI Light" panose="020B0502040204020203" pitchFamily="34" charset="0"/>
                <a:cs typeface="Segoe UI Light" panose="020B0502040204020203" pitchFamily="34" charset="0"/>
              </a:rPr>
              <a:t>Trojans are a common type of malware which can’t spread on their own. This means they either have to be downloaded manually or another malware needs to download and install them. Trojans often use the same file names as real and legitimate apps so it's easy to accidentally download a trojan thinking that it is legitimate.</a:t>
            </a:r>
          </a:p>
          <a:p>
            <a:pPr algn="l"/>
            <a:endParaRPr lang="en-US" sz="880" b="0" i="0" dirty="0">
              <a:effectLst/>
              <a:latin typeface="Segoe UI Light" panose="020B0502040204020203" pitchFamily="34" charset="0"/>
              <a:cs typeface="Segoe UI Light" panose="020B0502040204020203" pitchFamily="34" charset="0"/>
            </a:endParaRPr>
          </a:p>
          <a:p>
            <a:pPr algn="l"/>
            <a:r>
              <a:rPr lang="en-US" sz="880" b="0" i="0" dirty="0">
                <a:effectLst/>
                <a:latin typeface="Segoe UI Light" panose="020B0502040204020203" pitchFamily="34" charset="0"/>
                <a:cs typeface="Segoe UI Light" panose="020B0502040204020203" pitchFamily="34" charset="0"/>
              </a:rPr>
              <a:t>A worm is a type of malware that can copy itself and often spreads through a network by exploiting security vulnerabilities. It can spread through email attachments, text messages, file-sharing programs, social networking sites, network shares, removable drives, and software vulnerabilities.</a:t>
            </a:r>
          </a:p>
          <a:p>
            <a:pPr algn="l"/>
            <a:endParaRPr lang="en-US" sz="880" b="0" i="0" dirty="0">
              <a:effectLst/>
              <a:latin typeface="Segoe UI Light" panose="020B0502040204020203" pitchFamily="34" charset="0"/>
              <a:cs typeface="Segoe UI Light" panose="020B0502040204020203" pitchFamily="34" charset="0"/>
            </a:endParaRPr>
          </a:p>
          <a:p>
            <a:pPr algn="l"/>
            <a:r>
              <a:rPr lang="en-US" sz="880" b="0" i="0" dirty="0">
                <a:effectLst/>
                <a:latin typeface="Segoe UI Light" panose="020B0502040204020203" pitchFamily="34" charset="0"/>
                <a:cs typeface="Segoe UI Light" panose="020B0502040204020203" pitchFamily="34" charset="0"/>
              </a:rPr>
              <a:t>Exploits take advantage of vulnerabilities in software. A vulnerability is like a hole in your software that malware uses to get onto your device. Malware exploits these vulnerabilities to bypass your computer's security safeguards and infect your device.</a:t>
            </a: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11:58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91087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jpe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1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7225050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969028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78551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09445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8054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626372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261801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0752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73762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13772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486339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561250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5937198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2145926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8217010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444093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5206785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90441689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3268736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dirty="0"/>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76568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8944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060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9571249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40470314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5290119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130990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78009926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9506025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6129345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41335031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33951245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509804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03463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4952629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3336880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139357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46103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4227530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907084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678510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460446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440875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937776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68244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05634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1478548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3443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214544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7640915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230807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554161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015038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248557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24872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773094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465360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7887211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5212588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595047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936557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0472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224804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604419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16823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660218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763357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370855259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88608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94438402"/>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2333200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3986599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906906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4444882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761840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858303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130551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6411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2447859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93414679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45702084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11715705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31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214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8188239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7" name="图片 6" descr="图形用户界面&#10;&#10;中度可信度描述已自动生成">
            <a:extLst>
              <a:ext uri="{FF2B5EF4-FFF2-40B4-BE49-F238E27FC236}">
                <a16:creationId xmlns:a16="http://schemas.microsoft.com/office/drawing/2014/main" id="{595B8612-6A03-444F-A083-FA5241D8DC89}"/>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521919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ags" Target="../tags/tag2.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theme" Target="../theme/theme3.xml"/><Relationship Id="rId1" Type="http://schemas.openxmlformats.org/officeDocument/2006/relationships/slideLayout" Target="../slideLayouts/slideLayout84.xml"/><Relationship Id="rId4" Type="http://schemas.openxmlformats.org/officeDocument/2006/relationships/image" Target="../media/image18.png"/></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heme" Target="../theme/theme4.xml"/><Relationship Id="rId1"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heme" Target="../theme/theme5.xml"/><Relationship Id="rId1"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
        <p:nvSpPr>
          <p:cNvPr id="2" name="TextBox 1">
            <a:extLst>
              <a:ext uri="{FF2B5EF4-FFF2-40B4-BE49-F238E27FC236}">
                <a16:creationId xmlns:a16="http://schemas.microsoft.com/office/drawing/2014/main" id="{D3323B8C-C0E6-45E6-8F31-7B501224D3A7}"/>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3" name="Straight Connector 2">
            <a:extLst>
              <a:ext uri="{FF2B5EF4-FFF2-40B4-BE49-F238E27FC236}">
                <a16:creationId xmlns:a16="http://schemas.microsoft.com/office/drawing/2014/main" id="{3D7EAF80-086D-4A41-A93F-91671AA34523}"/>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2565EF7F-C880-4F7B-8B04-07904E52E7DA}"/>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a16="http://schemas.microsoft.com/office/drawing/2014/main" id="{A2D9A912-72B2-4368-9A29-BD4680871651}"/>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custDataLst>
      <p:tags r:id="rId84"/>
    </p:custDataLst>
    <p:extLst>
      <p:ext uri="{BB962C8B-B14F-4D97-AF65-F5344CB8AC3E}">
        <p14:creationId xmlns:p14="http://schemas.microsoft.com/office/powerpoint/2010/main" val="3436547518"/>
      </p:ext>
    </p:extLst>
  </p:cSld>
  <p:clrMap bg1="lt1" tx1="dk1" bg2="lt2" tx2="dk2" accent1="accent1" accent2="accent2" accent3="accent3" accent4="accent4" accent5="accent5" accent6="accent6" hlink="hlink" folHlink="folHlink"/>
  <p:sldLayoutIdLst>
    <p:sldLayoutId id="2147483739" r:id="rId1"/>
    <p:sldLayoutId id="2147483738" r:id="rId2"/>
    <p:sldLayoutId id="2147483737" r:id="rId3"/>
    <p:sldLayoutId id="2147483736"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4749"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4747" r:id="rId26"/>
    <p:sldLayoutId id="2147483682" r:id="rId27"/>
    <p:sldLayoutId id="2147483683" r:id="rId28"/>
    <p:sldLayoutId id="2147483684" r:id="rId29"/>
    <p:sldLayoutId id="2147483685" r:id="rId30"/>
    <p:sldLayoutId id="2147483686" r:id="rId31"/>
    <p:sldLayoutId id="2147483687" r:id="rId32"/>
    <p:sldLayoutId id="2147483688" r:id="rId33"/>
    <p:sldLayoutId id="2147483735" r:id="rId34"/>
    <p:sldLayoutId id="2147483689" r:id="rId35"/>
    <p:sldLayoutId id="2147484748"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 id="2147483725" r:id="rId72"/>
    <p:sldLayoutId id="2147483726" r:id="rId73"/>
    <p:sldLayoutId id="2147483727" r:id="rId74"/>
    <p:sldLayoutId id="2147483728" r:id="rId75"/>
    <p:sldLayoutId id="2147483729" r:id="rId76"/>
    <p:sldLayoutId id="2147483730" r:id="rId77"/>
    <p:sldLayoutId id="2147483731" r:id="rId78"/>
    <p:sldLayoutId id="2147483732" r:id="rId79"/>
    <p:sldLayoutId id="2147483733" r:id="rId80"/>
    <p:sldLayoutId id="2147483734" r:id="rId81"/>
    <p:sldLayoutId id="2147483660" r:id="rId82"/>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74CD0215-F1CF-48F5-B1F8-A0EFFB10DD37}"/>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6" name="Straight Connector 5">
            <a:extLst>
              <a:ext uri="{FF2B5EF4-FFF2-40B4-BE49-F238E27FC236}">
                <a16:creationId xmlns:a16="http://schemas.microsoft.com/office/drawing/2014/main" id="{45173518-8D92-4521-8729-6327DE93F10D}"/>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263793B8-48FD-4333-A9A6-0CCA16C59977}"/>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4" name="Straight Connector 33">
            <a:extLst>
              <a:ext uri="{FF2B5EF4-FFF2-40B4-BE49-F238E27FC236}">
                <a16:creationId xmlns:a16="http://schemas.microsoft.com/office/drawing/2014/main" id="{EBE96CC2-549D-4FBD-A8EB-C9028B0810B3}"/>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269389358"/>
      </p:ext>
    </p:extLst>
  </p:cSld>
  <p:clrMap bg1="dk1" tx1="lt1" bg2="dk2" tx2="lt2" accent1="accent1" accent2="accent2" accent3="accent3" accent4="accent4" accent5="accent5" accent6="accent6" hlink="hlink" folHlink="folHlink"/>
  <p:sldLayoutIdLst>
    <p:sldLayoutId id="214748474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
        <p:nvSpPr>
          <p:cNvPr id="3" name="TextBox 2">
            <a:extLst>
              <a:ext uri="{FF2B5EF4-FFF2-40B4-BE49-F238E27FC236}">
                <a16:creationId xmlns:a16="http://schemas.microsoft.com/office/drawing/2014/main" id="{D0AD71FC-33EB-4164-ABDE-36F7A9AD81C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7" name="Straight Connector 6">
            <a:extLst>
              <a:ext uri="{FF2B5EF4-FFF2-40B4-BE49-F238E27FC236}">
                <a16:creationId xmlns:a16="http://schemas.microsoft.com/office/drawing/2014/main" id="{013DA9C1-11FC-4ED7-87CB-B108E38F45CE}"/>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 name="Straight Connector 8">
            <a:extLst>
              <a:ext uri="{FF2B5EF4-FFF2-40B4-BE49-F238E27FC236}">
                <a16:creationId xmlns:a16="http://schemas.microsoft.com/office/drawing/2014/main" id="{B1523F68-BE2A-4C30-90DA-66A3D83F1583}"/>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3A0F94B8-5BAC-4669-804D-C59858810590}"/>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747523769"/>
      </p:ext>
    </p:extLst>
  </p:cSld>
  <p:clrMap bg1="lt1" tx1="dk1" bg2="lt2" tx2="dk2" accent1="accent1" accent2="accent2" accent3="accent3" accent4="accent4" accent5="accent5" accent6="accent6" hlink="hlink" folHlink="folHlink"/>
  <p:sldLayoutIdLst>
    <p:sldLayoutId id="2147484728" r:id="rId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dirty="0">
                  <a:solidFill>
                    <a:schemeClr val="bg1"/>
                  </a:solidFill>
                  <a:ea typeface="Segoe UI" pitchFamily="34" charset="0"/>
                  <a:cs typeface="Segoe UI" pitchFamily="34" charset="0"/>
                </a:rPr>
                <a:t>R0 G0 B0</a:t>
              </a:r>
            </a:p>
            <a:p>
              <a:pPr defTabSz="932472" fontAlgn="base">
                <a:spcBef>
                  <a:spcPct val="0"/>
                </a:spcBef>
                <a:spcAft>
                  <a:spcPts val="100"/>
                </a:spcAft>
              </a:pPr>
              <a:r>
                <a:rPr lang="pt-BR" sz="600" dirty="0" err="1">
                  <a:solidFill>
                    <a:schemeClr val="bg1"/>
                  </a:solidFill>
                  <a:ea typeface="Segoe UI" pitchFamily="34" charset="0"/>
                  <a:cs typeface="Segoe UI" pitchFamily="34" charset="0"/>
                </a:rPr>
                <a:t>Hex</a:t>
              </a:r>
              <a:r>
                <a:rPr lang="pt-BR" sz="600" dirty="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
        <p:nvSpPr>
          <p:cNvPr id="2" name="TextBox 1">
            <a:extLst>
              <a:ext uri="{FF2B5EF4-FFF2-40B4-BE49-F238E27FC236}">
                <a16:creationId xmlns:a16="http://schemas.microsoft.com/office/drawing/2014/main" id="{06868B89-CA27-4781-8CB3-31D28DE79E76}"/>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3" name="Straight Connector 2">
            <a:extLst>
              <a:ext uri="{FF2B5EF4-FFF2-40B4-BE49-F238E27FC236}">
                <a16:creationId xmlns:a16="http://schemas.microsoft.com/office/drawing/2014/main" id="{1BFB0A0B-BD6A-410B-B59A-90C3FDBBF95B}"/>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A5C035DC-E992-46D3-B82A-75F97F46EDD8}"/>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a16="http://schemas.microsoft.com/office/drawing/2014/main" id="{E9CBBD3F-DEA1-4003-BC08-C023E7A78476}"/>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custDataLst>
      <p:tags r:id="rId3"/>
    </p:custDataLst>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21" r:id="rId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dirty="0">
                  <a:solidFill>
                    <a:schemeClr val="bg1"/>
                  </a:solidFill>
                  <a:ea typeface="Segoe UI" pitchFamily="34" charset="0"/>
                  <a:cs typeface="Segoe UI" pitchFamily="34" charset="0"/>
                </a:rPr>
                <a:t>R0 G0 B0</a:t>
              </a:r>
            </a:p>
            <a:p>
              <a:pPr defTabSz="932472" fontAlgn="base">
                <a:spcBef>
                  <a:spcPct val="0"/>
                </a:spcBef>
                <a:spcAft>
                  <a:spcPts val="100"/>
                </a:spcAft>
              </a:pPr>
              <a:r>
                <a:rPr lang="pt-BR" sz="600" dirty="0" err="1">
                  <a:solidFill>
                    <a:schemeClr val="bg1"/>
                  </a:solidFill>
                  <a:ea typeface="Segoe UI" pitchFamily="34" charset="0"/>
                  <a:cs typeface="Segoe UI" pitchFamily="34" charset="0"/>
                </a:rPr>
                <a:t>Hex</a:t>
              </a:r>
              <a:r>
                <a:rPr lang="pt-BR" sz="600" dirty="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Tree>
    <p:custDataLst>
      <p:tags r:id="rId3"/>
    </p:custDataLst>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98" r:id="rId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2.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29.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xml"/><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5.xml"/><Relationship Id="rId1" Type="http://schemas.openxmlformats.org/officeDocument/2006/relationships/tags" Target="../tags/tag3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tags" Target="../tags/tag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2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xml"/><Relationship Id="rId1" Type="http://schemas.openxmlformats.org/officeDocument/2006/relationships/tags" Target="../tags/tag24.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2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tags" Target="../tags/tag2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5.xml"/><Relationship Id="rId1" Type="http://schemas.openxmlformats.org/officeDocument/2006/relationships/tags" Target="../tags/tag2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sz="3200" dirty="0">
                <a:solidFill>
                  <a:schemeClr val="tx1"/>
                </a:solidFill>
              </a:rPr>
              <a:t>SC-900T00-A Module 1: </a:t>
            </a:r>
            <a:br>
              <a:rPr lang="en-US" sz="3200" dirty="0">
                <a:solidFill>
                  <a:schemeClr val="tx1"/>
                </a:solidFill>
              </a:rPr>
            </a:br>
            <a:r>
              <a:rPr lang="en-US" sz="3200" dirty="0">
                <a:solidFill>
                  <a:schemeClr val="tx1"/>
                </a:solidFill>
              </a:rPr>
              <a:t>Describe the Concepts of Security, Compliance, and Identity</a:t>
            </a:r>
          </a:p>
        </p:txBody>
      </p:sp>
    </p:spTree>
    <p:custDataLst>
      <p:tags r:id="rId1"/>
    </p:custDataLst>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Common threats</a:t>
            </a:r>
          </a:p>
        </p:txBody>
      </p:sp>
      <p:sp>
        <p:nvSpPr>
          <p:cNvPr id="6" name="Text Placeholder 5"/>
          <p:cNvSpPr>
            <a:spLocks noGrp="1"/>
          </p:cNvSpPr>
          <p:nvPr>
            <p:ph type="body" sz="quarter" idx="11"/>
          </p:nvPr>
        </p:nvSpPr>
        <p:spPr/>
        <p:txBody>
          <a:bodyPr/>
          <a:lstStyle/>
          <a:p>
            <a:r>
              <a:rPr lang="en-US" dirty="0"/>
              <a:t>Data breach</a:t>
            </a:r>
          </a:p>
          <a:p>
            <a:r>
              <a:rPr lang="en-US" b="0" dirty="0"/>
              <a:t>Include:</a:t>
            </a:r>
          </a:p>
          <a:p>
            <a:pPr marL="285750" indent="-285750">
              <a:buFont typeface="Arial" panose="020B0604020202020204" pitchFamily="34" charset="0"/>
              <a:buChar char="•"/>
            </a:pPr>
            <a:r>
              <a:rPr lang="en-US" b="0" dirty="0"/>
              <a:t>Phishing</a:t>
            </a:r>
          </a:p>
          <a:p>
            <a:pPr marL="285750" indent="-285750">
              <a:buFont typeface="Arial" panose="020B0604020202020204" pitchFamily="34" charset="0"/>
              <a:buChar char="•"/>
            </a:pPr>
            <a:r>
              <a:rPr lang="en-US" b="0" dirty="0"/>
              <a:t>Spear phishing</a:t>
            </a:r>
          </a:p>
          <a:p>
            <a:pPr marL="285750" indent="-285750">
              <a:buFont typeface="Arial" panose="020B0604020202020204" pitchFamily="34" charset="0"/>
              <a:buChar char="•"/>
            </a:pPr>
            <a:r>
              <a:rPr lang="en-US" b="0" dirty="0"/>
              <a:t>Tech support scams</a:t>
            </a:r>
          </a:p>
          <a:p>
            <a:pPr marL="285750" indent="-285750">
              <a:buFont typeface="Arial" panose="020B0604020202020204" pitchFamily="34" charset="0"/>
              <a:buChar char="•"/>
            </a:pPr>
            <a:r>
              <a:rPr lang="en-US" b="0" dirty="0"/>
              <a:t>SQL injection</a:t>
            </a:r>
          </a:p>
          <a:p>
            <a:pPr marL="285750" indent="-285750">
              <a:buFont typeface="Arial" panose="020B0604020202020204" pitchFamily="34" charset="0"/>
              <a:buChar char="•"/>
            </a:pPr>
            <a:r>
              <a:rPr lang="en-US" b="0" dirty="0"/>
              <a:t>Malware designed to steal passwords or bank details.</a:t>
            </a:r>
          </a:p>
          <a:p>
            <a:endParaRPr lang="en-US" b="0" dirty="0"/>
          </a:p>
          <a:p>
            <a:endParaRPr lang="en-US" b="0" dirty="0"/>
          </a:p>
        </p:txBody>
      </p:sp>
      <p:sp>
        <p:nvSpPr>
          <p:cNvPr id="2" name="Text Placeholder 1"/>
          <p:cNvSpPr>
            <a:spLocks noGrp="1"/>
          </p:cNvSpPr>
          <p:nvPr>
            <p:ph type="body" sz="quarter" idx="15"/>
          </p:nvPr>
        </p:nvSpPr>
        <p:spPr/>
        <p:txBody>
          <a:bodyPr/>
          <a:lstStyle/>
          <a:p>
            <a:r>
              <a:rPr lang="en-US" dirty="0"/>
              <a:t>Dictionary attack</a:t>
            </a:r>
          </a:p>
          <a:p>
            <a:r>
              <a:rPr lang="en-US" b="0" dirty="0"/>
              <a:t>It is a type of identity attack.</a:t>
            </a:r>
          </a:p>
          <a:p>
            <a:r>
              <a:rPr lang="en-US" b="0" dirty="0"/>
              <a:t>A hacker attempts to steal an identity by trying a large number of known passwords.</a:t>
            </a:r>
          </a:p>
          <a:p>
            <a:r>
              <a:rPr lang="en-US" b="0" dirty="0"/>
              <a:t>Dictionary attacks are also known as brute force attacks.</a:t>
            </a:r>
          </a:p>
          <a:p>
            <a:endParaRPr lang="en-US" b="0" dirty="0"/>
          </a:p>
          <a:p>
            <a:endParaRPr lang="en-US" b="0" dirty="0"/>
          </a:p>
        </p:txBody>
      </p:sp>
      <p:sp>
        <p:nvSpPr>
          <p:cNvPr id="3" name="Text Placeholder 2"/>
          <p:cNvSpPr>
            <a:spLocks noGrp="1"/>
          </p:cNvSpPr>
          <p:nvPr>
            <p:ph type="body" sz="quarter" idx="17"/>
          </p:nvPr>
        </p:nvSpPr>
        <p:spPr/>
        <p:txBody>
          <a:bodyPr/>
          <a:lstStyle/>
          <a:p>
            <a:r>
              <a:rPr lang="en-US" dirty="0"/>
              <a:t>Ransomware</a:t>
            </a:r>
          </a:p>
          <a:p>
            <a:r>
              <a:rPr lang="en-US" b="0" dirty="0"/>
              <a:t>It is a type of malware that encrypts files and folders.</a:t>
            </a:r>
          </a:p>
          <a:p>
            <a:pPr lvl="1"/>
            <a:r>
              <a:rPr lang="en-US" dirty="0"/>
              <a:t>It attempts to extort money from victims.</a:t>
            </a:r>
          </a:p>
          <a:p>
            <a:pPr lvl="1"/>
            <a:endParaRPr lang="en-US" dirty="0"/>
          </a:p>
          <a:p>
            <a:pPr lvl="1"/>
            <a:endParaRPr lang="en-US" dirty="0"/>
          </a:p>
        </p:txBody>
      </p:sp>
      <p:sp>
        <p:nvSpPr>
          <p:cNvPr id="4" name="Text Placeholder 3"/>
          <p:cNvSpPr>
            <a:spLocks noGrp="1"/>
          </p:cNvSpPr>
          <p:nvPr>
            <p:ph type="body" sz="quarter" idx="19"/>
          </p:nvPr>
        </p:nvSpPr>
        <p:spPr/>
        <p:txBody>
          <a:bodyPr/>
          <a:lstStyle/>
          <a:p>
            <a:r>
              <a:rPr lang="en-US" dirty="0"/>
              <a:t>Disruptive attacks</a:t>
            </a:r>
          </a:p>
          <a:p>
            <a:r>
              <a:rPr lang="en-US" b="0" dirty="0"/>
              <a:t>A Distributed Denial of Service (DDoS) attack attempts to exhaust an application's resources.</a:t>
            </a:r>
          </a:p>
          <a:p>
            <a:r>
              <a:rPr lang="en-US" b="0" dirty="0"/>
              <a:t>DDoS attacks can be targeted at any endpoint.</a:t>
            </a:r>
          </a:p>
        </p:txBody>
      </p:sp>
      <p:grpSp>
        <p:nvGrpSpPr>
          <p:cNvPr id="13" name="Group 12">
            <a:extLst>
              <a:ext uri="{FF2B5EF4-FFF2-40B4-BE49-F238E27FC236}">
                <a16:creationId xmlns:a16="http://schemas.microsoft.com/office/drawing/2014/main" id="{5AED99EC-E7BF-487B-8575-6E57016A3D5E}"/>
              </a:ext>
              <a:ext uri="{C183D7F6-B498-43B3-948B-1728B52AA6E4}">
                <adec:decorative xmlns:adec="http://schemas.microsoft.com/office/drawing/2017/decorative" val="1"/>
              </a:ext>
            </a:extLst>
          </p:cNvPr>
          <p:cNvGrpSpPr/>
          <p:nvPr/>
        </p:nvGrpSpPr>
        <p:grpSpPr>
          <a:xfrm>
            <a:off x="4085168" y="1473968"/>
            <a:ext cx="1122188" cy="1122347"/>
            <a:chOff x="4085168" y="1473968"/>
            <a:chExt cx="1122188" cy="1122347"/>
          </a:xfrm>
        </p:grpSpPr>
        <p:grpSp>
          <p:nvGrpSpPr>
            <p:cNvPr id="12" name="Group 11">
              <a:extLst>
                <a:ext uri="{FF2B5EF4-FFF2-40B4-BE49-F238E27FC236}">
                  <a16:creationId xmlns:a16="http://schemas.microsoft.com/office/drawing/2014/main" id="{739F6A74-2882-49B8-BA63-2233541CFCAC}"/>
                </a:ext>
              </a:extLst>
            </p:cNvPr>
            <p:cNvGrpSpPr/>
            <p:nvPr/>
          </p:nvGrpSpPr>
          <p:grpSpPr>
            <a:xfrm>
              <a:off x="4085168" y="1473968"/>
              <a:ext cx="1122188" cy="1122347"/>
              <a:chOff x="4085168" y="1473968"/>
              <a:chExt cx="1122188" cy="1122347"/>
            </a:xfrm>
          </p:grpSpPr>
          <p:sp>
            <p:nvSpPr>
              <p:cNvPr id="29" name="Freeform 5">
                <a:extLst>
                  <a:ext uri="{FF2B5EF4-FFF2-40B4-BE49-F238E27FC236}">
                    <a16:creationId xmlns:a16="http://schemas.microsoft.com/office/drawing/2014/main" id="{553838D0-6DA1-44C8-92CF-B8EBA1325A69}"/>
                  </a:ext>
                </a:extLst>
              </p:cNvPr>
              <p:cNvSpPr>
                <a:spLocks/>
              </p:cNvSpPr>
              <p:nvPr/>
            </p:nvSpPr>
            <p:spPr bwMode="auto">
              <a:xfrm>
                <a:off x="4085168" y="1473968"/>
                <a:ext cx="1122188" cy="112234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Freeform 6">
                <a:extLst>
                  <a:ext uri="{FF2B5EF4-FFF2-40B4-BE49-F238E27FC236}">
                    <a16:creationId xmlns:a16="http://schemas.microsoft.com/office/drawing/2014/main" id="{3B60DEB2-FA5A-4B4A-BC29-DA76800F46CD}"/>
                  </a:ext>
                </a:extLst>
              </p:cNvPr>
              <p:cNvSpPr>
                <a:spLocks noEditPoints="1"/>
              </p:cNvSpPr>
              <p:nvPr/>
            </p:nvSpPr>
            <p:spPr bwMode="auto">
              <a:xfrm>
                <a:off x="4163249" y="1553877"/>
                <a:ext cx="967842" cy="966162"/>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 name="shield_3" title="Icon of a shield with an exclamation point inside">
              <a:extLst>
                <a:ext uri="{FF2B5EF4-FFF2-40B4-BE49-F238E27FC236}">
                  <a16:creationId xmlns:a16="http://schemas.microsoft.com/office/drawing/2014/main" id="{603BE2D2-BEAF-4005-8293-A66BA87271A7}"/>
                </a:ext>
              </a:extLst>
            </p:cNvPr>
            <p:cNvSpPr>
              <a:spLocks noChangeAspect="1" noEditPoints="1"/>
            </p:cNvSpPr>
            <p:nvPr/>
          </p:nvSpPr>
          <p:spPr bwMode="auto">
            <a:xfrm>
              <a:off x="4401923" y="1787502"/>
              <a:ext cx="488679" cy="49527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2024A3B8-9588-4492-A9AE-6D0A286B65C5}"/>
              </a:ext>
              <a:ext uri="{C183D7F6-B498-43B3-948B-1728B52AA6E4}">
                <adec:decorative xmlns:adec="http://schemas.microsoft.com/office/drawing/2017/decorative" val="1"/>
              </a:ext>
            </a:extLst>
          </p:cNvPr>
          <p:cNvGrpSpPr/>
          <p:nvPr/>
        </p:nvGrpSpPr>
        <p:grpSpPr>
          <a:xfrm>
            <a:off x="1171684" y="1473968"/>
            <a:ext cx="1122188" cy="1122347"/>
            <a:chOff x="1171684" y="1473968"/>
            <a:chExt cx="1122188" cy="1122347"/>
          </a:xfrm>
        </p:grpSpPr>
        <p:grpSp>
          <p:nvGrpSpPr>
            <p:cNvPr id="10" name="Group 9">
              <a:extLst>
                <a:ext uri="{FF2B5EF4-FFF2-40B4-BE49-F238E27FC236}">
                  <a16:creationId xmlns:a16="http://schemas.microsoft.com/office/drawing/2014/main" id="{CA724A9A-3C5E-4E28-8016-B51F9476C042}"/>
                </a:ext>
              </a:extLst>
            </p:cNvPr>
            <p:cNvGrpSpPr/>
            <p:nvPr/>
          </p:nvGrpSpPr>
          <p:grpSpPr>
            <a:xfrm>
              <a:off x="1171684" y="1473968"/>
              <a:ext cx="1122188" cy="1122347"/>
              <a:chOff x="1171684" y="1473968"/>
              <a:chExt cx="1122188" cy="1122347"/>
            </a:xfrm>
          </p:grpSpPr>
          <p:sp>
            <p:nvSpPr>
              <p:cNvPr id="30" name="Freeform 5">
                <a:extLst>
                  <a:ext uri="{FF2B5EF4-FFF2-40B4-BE49-F238E27FC236}">
                    <a16:creationId xmlns:a16="http://schemas.microsoft.com/office/drawing/2014/main" id="{616408A8-3563-43EF-812A-413A4A57CDC0}"/>
                  </a:ext>
                </a:extLst>
              </p:cNvPr>
              <p:cNvSpPr>
                <a:spLocks/>
              </p:cNvSpPr>
              <p:nvPr/>
            </p:nvSpPr>
            <p:spPr bwMode="auto">
              <a:xfrm>
                <a:off x="1171684" y="1473968"/>
                <a:ext cx="1122188" cy="112234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1" name="Freeform 6">
                <a:extLst>
                  <a:ext uri="{FF2B5EF4-FFF2-40B4-BE49-F238E27FC236}">
                    <a16:creationId xmlns:a16="http://schemas.microsoft.com/office/drawing/2014/main" id="{864C06D7-D18B-449D-A365-E4E76FFB17C2}"/>
                  </a:ext>
                </a:extLst>
              </p:cNvPr>
              <p:cNvSpPr>
                <a:spLocks noEditPoints="1"/>
              </p:cNvSpPr>
              <p:nvPr/>
            </p:nvSpPr>
            <p:spPr bwMode="auto">
              <a:xfrm>
                <a:off x="1249765" y="1553877"/>
                <a:ext cx="967842" cy="966162"/>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 name="Lock" title="Icon of a padlock">
              <a:extLst>
                <a:ext uri="{FF2B5EF4-FFF2-40B4-BE49-F238E27FC236}">
                  <a16:creationId xmlns:a16="http://schemas.microsoft.com/office/drawing/2014/main" id="{39DD98CA-6D30-4AFB-AA24-9604A6A29496}"/>
                </a:ext>
              </a:extLst>
            </p:cNvPr>
            <p:cNvSpPr>
              <a:spLocks noChangeAspect="1" noEditPoints="1"/>
            </p:cNvSpPr>
            <p:nvPr/>
          </p:nvSpPr>
          <p:spPr bwMode="auto">
            <a:xfrm>
              <a:off x="1553389" y="1784420"/>
              <a:ext cx="358777" cy="50144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21">
            <a:extLst>
              <a:ext uri="{FF2B5EF4-FFF2-40B4-BE49-F238E27FC236}">
                <a16:creationId xmlns:a16="http://schemas.microsoft.com/office/drawing/2014/main" id="{F20404DA-8C1D-4625-AD09-19EB4D7CA48D}"/>
              </a:ext>
              <a:ext uri="{C183D7F6-B498-43B3-948B-1728B52AA6E4}">
                <adec:decorative xmlns:adec="http://schemas.microsoft.com/office/drawing/2017/decorative" val="1"/>
              </a:ext>
            </a:extLst>
          </p:cNvPr>
          <p:cNvGrpSpPr/>
          <p:nvPr/>
        </p:nvGrpSpPr>
        <p:grpSpPr>
          <a:xfrm>
            <a:off x="9912136" y="1473968"/>
            <a:ext cx="1122188" cy="1122347"/>
            <a:chOff x="9912136" y="1473968"/>
            <a:chExt cx="1122188" cy="1122347"/>
          </a:xfrm>
        </p:grpSpPr>
        <p:grpSp>
          <p:nvGrpSpPr>
            <p:cNvPr id="21" name="Group 20">
              <a:extLst>
                <a:ext uri="{FF2B5EF4-FFF2-40B4-BE49-F238E27FC236}">
                  <a16:creationId xmlns:a16="http://schemas.microsoft.com/office/drawing/2014/main" id="{E8D83EC4-3703-4E25-979D-87D34C23E796}"/>
                </a:ext>
              </a:extLst>
            </p:cNvPr>
            <p:cNvGrpSpPr/>
            <p:nvPr/>
          </p:nvGrpSpPr>
          <p:grpSpPr>
            <a:xfrm>
              <a:off x="9912136" y="1473968"/>
              <a:ext cx="1122188" cy="1122347"/>
              <a:chOff x="9912136" y="1473968"/>
              <a:chExt cx="1122188" cy="1122347"/>
            </a:xfrm>
          </p:grpSpPr>
          <p:sp>
            <p:nvSpPr>
              <p:cNvPr id="46" name="Freeform 5">
                <a:extLst>
                  <a:ext uri="{FF2B5EF4-FFF2-40B4-BE49-F238E27FC236}">
                    <a16:creationId xmlns:a16="http://schemas.microsoft.com/office/drawing/2014/main" id="{B755875F-7C9A-4C2C-8B53-1F43B6B87127}"/>
                  </a:ext>
                </a:extLst>
              </p:cNvPr>
              <p:cNvSpPr>
                <a:spLocks/>
              </p:cNvSpPr>
              <p:nvPr/>
            </p:nvSpPr>
            <p:spPr bwMode="auto">
              <a:xfrm>
                <a:off x="9912136" y="1473968"/>
                <a:ext cx="1122188" cy="112234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7" name="Freeform 6">
                <a:extLst>
                  <a:ext uri="{FF2B5EF4-FFF2-40B4-BE49-F238E27FC236}">
                    <a16:creationId xmlns:a16="http://schemas.microsoft.com/office/drawing/2014/main" id="{F7BA46BC-EE17-40EE-9685-5DD9CB1D9A52}"/>
                  </a:ext>
                </a:extLst>
              </p:cNvPr>
              <p:cNvSpPr>
                <a:spLocks noEditPoints="1"/>
              </p:cNvSpPr>
              <p:nvPr/>
            </p:nvSpPr>
            <p:spPr bwMode="auto">
              <a:xfrm>
                <a:off x="9990217" y="1553877"/>
                <a:ext cx="967842" cy="966162"/>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8" name="key" title="Icon of a key">
              <a:extLst>
                <a:ext uri="{FF2B5EF4-FFF2-40B4-BE49-F238E27FC236}">
                  <a16:creationId xmlns:a16="http://schemas.microsoft.com/office/drawing/2014/main" id="{BC827A63-9287-4F4F-ADDF-B2109A7E3D39}"/>
                </a:ext>
              </a:extLst>
            </p:cNvPr>
            <p:cNvSpPr>
              <a:spLocks noChangeAspect="1" noEditPoints="1"/>
            </p:cNvSpPr>
            <p:nvPr/>
          </p:nvSpPr>
          <p:spPr bwMode="auto">
            <a:xfrm>
              <a:off x="10266848" y="1829817"/>
              <a:ext cx="412763" cy="41064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19">
            <a:extLst>
              <a:ext uri="{FF2B5EF4-FFF2-40B4-BE49-F238E27FC236}">
                <a16:creationId xmlns:a16="http://schemas.microsoft.com/office/drawing/2014/main" id="{A5296F08-179C-4DC8-8576-2063C0F56D00}"/>
              </a:ext>
              <a:ext uri="{C183D7F6-B498-43B3-948B-1728B52AA6E4}">
                <adec:decorative xmlns:adec="http://schemas.microsoft.com/office/drawing/2017/decorative" val="1"/>
              </a:ext>
            </a:extLst>
          </p:cNvPr>
          <p:cNvGrpSpPr/>
          <p:nvPr/>
        </p:nvGrpSpPr>
        <p:grpSpPr>
          <a:xfrm>
            <a:off x="6998651" y="1473968"/>
            <a:ext cx="1122188" cy="1122347"/>
            <a:chOff x="6998651" y="1473968"/>
            <a:chExt cx="1122188" cy="1122347"/>
          </a:xfrm>
        </p:grpSpPr>
        <p:grpSp>
          <p:nvGrpSpPr>
            <p:cNvPr id="15" name="Group 14">
              <a:extLst>
                <a:ext uri="{FF2B5EF4-FFF2-40B4-BE49-F238E27FC236}">
                  <a16:creationId xmlns:a16="http://schemas.microsoft.com/office/drawing/2014/main" id="{D1E1434E-4B1A-4DB8-8285-DE3901C69819}"/>
                </a:ext>
              </a:extLst>
            </p:cNvPr>
            <p:cNvGrpSpPr/>
            <p:nvPr/>
          </p:nvGrpSpPr>
          <p:grpSpPr>
            <a:xfrm>
              <a:off x="6998651" y="1473968"/>
              <a:ext cx="1122188" cy="1122347"/>
              <a:chOff x="6998651" y="1473968"/>
              <a:chExt cx="1122188" cy="1122347"/>
            </a:xfrm>
          </p:grpSpPr>
          <p:sp>
            <p:nvSpPr>
              <p:cNvPr id="43" name="Freeform 5">
                <a:extLst>
                  <a:ext uri="{FF2B5EF4-FFF2-40B4-BE49-F238E27FC236}">
                    <a16:creationId xmlns:a16="http://schemas.microsoft.com/office/drawing/2014/main" id="{CDCB482E-57D2-447E-B4A6-8E870510810B}"/>
                  </a:ext>
                </a:extLst>
              </p:cNvPr>
              <p:cNvSpPr>
                <a:spLocks/>
              </p:cNvSpPr>
              <p:nvPr/>
            </p:nvSpPr>
            <p:spPr bwMode="auto">
              <a:xfrm>
                <a:off x="6998651" y="1473968"/>
                <a:ext cx="1122188" cy="112234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Freeform 6">
                <a:extLst>
                  <a:ext uri="{FF2B5EF4-FFF2-40B4-BE49-F238E27FC236}">
                    <a16:creationId xmlns:a16="http://schemas.microsoft.com/office/drawing/2014/main" id="{5A518CA2-5813-4DF9-8589-7731534ADDAB}"/>
                  </a:ext>
                </a:extLst>
              </p:cNvPr>
              <p:cNvSpPr>
                <a:spLocks noEditPoints="1"/>
              </p:cNvSpPr>
              <p:nvPr/>
            </p:nvSpPr>
            <p:spPr bwMode="auto">
              <a:xfrm>
                <a:off x="7076732" y="1553877"/>
                <a:ext cx="967842" cy="966162"/>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9" name="safe" title="Icon of a locked safe">
              <a:extLst>
                <a:ext uri="{FF2B5EF4-FFF2-40B4-BE49-F238E27FC236}">
                  <a16:creationId xmlns:a16="http://schemas.microsoft.com/office/drawing/2014/main" id="{210EBB4E-0712-4C38-AADA-418C94156D57}"/>
                </a:ext>
              </a:extLst>
            </p:cNvPr>
            <p:cNvSpPr>
              <a:spLocks noChangeAspect="1" noEditPoints="1"/>
            </p:cNvSpPr>
            <p:nvPr/>
          </p:nvSpPr>
          <p:spPr bwMode="auto">
            <a:xfrm>
              <a:off x="7350069" y="1808229"/>
              <a:ext cx="428180" cy="453823"/>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a:extLst>
              <a:ext uri="{FF2B5EF4-FFF2-40B4-BE49-F238E27FC236}">
                <a16:creationId xmlns:a16="http://schemas.microsoft.com/office/drawing/2014/main" id="{C29900CE-951A-43E1-8D08-5DEC083751A3}"/>
              </a:ext>
              <a:ext uri="{C183D7F6-B498-43B3-948B-1728B52AA6E4}">
                <adec:decorative xmlns:adec="http://schemas.microsoft.com/office/drawing/2017/decorative" val="1"/>
              </a:ext>
            </a:extLst>
          </p:cNvPr>
          <p:cNvSpPr/>
          <p:nvPr/>
        </p:nvSpPr>
        <p:spPr bwMode="auto">
          <a:xfrm>
            <a:off x="0" y="5275241"/>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A4F9604-6195-4FF7-BEFF-11766440F246}"/>
              </a:ext>
            </a:extLst>
          </p:cNvPr>
          <p:cNvSpPr txBox="1"/>
          <p:nvPr/>
        </p:nvSpPr>
        <p:spPr>
          <a:xfrm>
            <a:off x="204715" y="5238269"/>
            <a:ext cx="1157019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Other common threats include coin miners, rootkits, trojans, worms, and exploits and exploit kits.</a:t>
            </a:r>
          </a:p>
        </p:txBody>
      </p:sp>
    </p:spTree>
    <p:custDataLst>
      <p:tags r:id="rId1"/>
    </p:custDataLst>
    <p:extLst>
      <p:ext uri="{BB962C8B-B14F-4D97-AF65-F5344CB8AC3E}">
        <p14:creationId xmlns:p14="http://schemas.microsoft.com/office/powerpoint/2010/main" val="296150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09F5-2B54-4B28-94ED-AC4FE33E1859}"/>
              </a:ext>
            </a:extLst>
          </p:cNvPr>
          <p:cNvSpPr>
            <a:spLocks noGrp="1"/>
          </p:cNvSpPr>
          <p:nvPr>
            <p:ph type="title"/>
          </p:nvPr>
        </p:nvSpPr>
        <p:spPr/>
        <p:txBody>
          <a:bodyPr/>
          <a:lstStyle/>
          <a:p>
            <a:r>
              <a:rPr lang="en-US" dirty="0"/>
              <a:t>Encryption</a:t>
            </a:r>
          </a:p>
        </p:txBody>
      </p:sp>
      <p:sp>
        <p:nvSpPr>
          <p:cNvPr id="3" name="Text Placeholder 2">
            <a:extLst>
              <a:ext uri="{FF2B5EF4-FFF2-40B4-BE49-F238E27FC236}">
                <a16:creationId xmlns:a16="http://schemas.microsoft.com/office/drawing/2014/main" id="{9455BB9F-B49E-4DAD-AB2D-5A650A655048}"/>
              </a:ext>
            </a:extLst>
          </p:cNvPr>
          <p:cNvSpPr>
            <a:spLocks noGrp="1"/>
          </p:cNvSpPr>
          <p:nvPr>
            <p:ph type="body" sz="quarter" idx="15"/>
          </p:nvPr>
        </p:nvSpPr>
        <p:spPr>
          <a:xfrm>
            <a:off x="418642" y="1254228"/>
            <a:ext cx="5973013" cy="3334246"/>
          </a:xfrm>
        </p:spPr>
        <p:txBody>
          <a:bodyPr/>
          <a:lstStyle/>
          <a:p>
            <a:pPr>
              <a:spcBef>
                <a:spcPts val="0"/>
              </a:spcBef>
              <a:spcAft>
                <a:spcPts val="600"/>
              </a:spcAft>
            </a:pPr>
            <a:r>
              <a:rPr lang="en-US" sz="1800" i="0" dirty="0">
                <a:solidFill>
                  <a:srgbClr val="171717"/>
                </a:solidFill>
                <a:effectLst/>
              </a:rPr>
              <a:t>Encryption is the process of making data unreadable and unusable to unauthorized viewers.</a:t>
            </a:r>
          </a:p>
          <a:p>
            <a:pPr marL="285750" indent="-285750">
              <a:spcBef>
                <a:spcPts val="0"/>
              </a:spcBef>
              <a:spcAft>
                <a:spcPts val="600"/>
              </a:spcAft>
              <a:buFont typeface="Arial" panose="020B0604020202020204" pitchFamily="34" charset="0"/>
              <a:buChar char="•"/>
            </a:pPr>
            <a:r>
              <a:rPr lang="en-US" sz="1600" b="0" i="0" dirty="0">
                <a:solidFill>
                  <a:srgbClr val="171717"/>
                </a:solidFill>
                <a:effectLst/>
                <a:latin typeface="Segoe UI" panose="020B0502040204020203" pitchFamily="34" charset="0"/>
              </a:rPr>
              <a:t>Encryption of data at rest</a:t>
            </a:r>
          </a:p>
          <a:p>
            <a:pPr marL="285750" indent="-285750">
              <a:spcBef>
                <a:spcPts val="0"/>
              </a:spcBef>
              <a:spcAft>
                <a:spcPts val="600"/>
              </a:spcAft>
              <a:buFont typeface="Arial" panose="020B0604020202020204" pitchFamily="34" charset="0"/>
              <a:buChar char="•"/>
            </a:pPr>
            <a:r>
              <a:rPr lang="en-US" sz="1600" dirty="0">
                <a:solidFill>
                  <a:srgbClr val="171717"/>
                </a:solidFill>
                <a:latin typeface="Segoe UI" panose="020B0502040204020203" pitchFamily="34" charset="0"/>
              </a:rPr>
              <a:t>Encryption of data in transit</a:t>
            </a:r>
            <a:endParaRPr lang="en-US" sz="1600" i="0" dirty="0">
              <a:solidFill>
                <a:srgbClr val="171717"/>
              </a:solidFill>
              <a:effectLst/>
            </a:endParaRPr>
          </a:p>
          <a:p>
            <a:pPr>
              <a:spcBef>
                <a:spcPts val="0"/>
              </a:spcBef>
              <a:spcAft>
                <a:spcPts val="600"/>
              </a:spcAft>
            </a:pPr>
            <a:endParaRPr lang="en-US" sz="1800" dirty="0"/>
          </a:p>
          <a:p>
            <a:pPr>
              <a:spcBef>
                <a:spcPts val="0"/>
              </a:spcBef>
              <a:spcAft>
                <a:spcPts val="600"/>
              </a:spcAft>
            </a:pPr>
            <a:r>
              <a:rPr lang="en-US" sz="1800" b="1" dirty="0"/>
              <a:t>Two top-level types of encryption: </a:t>
            </a:r>
          </a:p>
          <a:p>
            <a:pPr marL="285750" indent="-285750">
              <a:spcBef>
                <a:spcPts val="0"/>
              </a:spcBef>
              <a:spcAft>
                <a:spcPts val="600"/>
              </a:spcAft>
              <a:buFont typeface="Arial" panose="020B0604020202020204" pitchFamily="34" charset="0"/>
              <a:buChar char="•"/>
            </a:pPr>
            <a:r>
              <a:rPr lang="en-US" sz="1600" dirty="0">
                <a:latin typeface="+mn-lt"/>
              </a:rPr>
              <a:t>Symmetric – uses same key to encrypt and decrypt data</a:t>
            </a:r>
          </a:p>
          <a:p>
            <a:pPr marL="285750" indent="-285750">
              <a:spcBef>
                <a:spcPts val="0"/>
              </a:spcBef>
              <a:spcAft>
                <a:spcPts val="600"/>
              </a:spcAft>
              <a:buFont typeface="Arial" panose="020B0604020202020204" pitchFamily="34" charset="0"/>
              <a:buChar char="•"/>
            </a:pPr>
            <a:r>
              <a:rPr lang="en-US" sz="1600" dirty="0">
                <a:latin typeface="+mn-lt"/>
              </a:rPr>
              <a:t>Asymmetric - uses a public key and private key pair</a:t>
            </a:r>
          </a:p>
          <a:p>
            <a:endParaRPr lang="en-US" sz="1800" i="0" dirty="0">
              <a:solidFill>
                <a:srgbClr val="171717"/>
              </a:solidFill>
              <a:effectLst/>
              <a:latin typeface="Segoe UI" panose="020B0502040204020203" pitchFamily="34" charset="0"/>
            </a:endParaRPr>
          </a:p>
        </p:txBody>
      </p:sp>
      <p:pic>
        <p:nvPicPr>
          <p:cNvPr id="12" name="Picture 11" descr="An image showing symmetric and asymmetric encryption.  Symmetric encryption showing a shared key to encrypt and decrypt.  Asymmetric encryption showing a public key used for encryption and a private key for decryption.">
            <a:extLst>
              <a:ext uri="{FF2B5EF4-FFF2-40B4-BE49-F238E27FC236}">
                <a16:creationId xmlns:a16="http://schemas.microsoft.com/office/drawing/2014/main" id="{F950879C-D21A-43D6-8EF2-AEF47CD73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847" y="1238412"/>
            <a:ext cx="4444581" cy="3350062"/>
          </a:xfrm>
          <a:prstGeom prst="rect">
            <a:avLst/>
          </a:prstGeom>
          <a:ln>
            <a:solidFill>
              <a:srgbClr val="0070C0"/>
            </a:solidFill>
          </a:ln>
        </p:spPr>
      </p:pic>
    </p:spTree>
    <p:custDataLst>
      <p:tags r:id="rId1"/>
    </p:custDataLst>
    <p:extLst>
      <p:ext uri="{BB962C8B-B14F-4D97-AF65-F5344CB8AC3E}">
        <p14:creationId xmlns:p14="http://schemas.microsoft.com/office/powerpoint/2010/main" val="40296184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09F5-2B54-4B28-94ED-AC4FE33E1859}"/>
              </a:ext>
            </a:extLst>
          </p:cNvPr>
          <p:cNvSpPr>
            <a:spLocks noGrp="1"/>
          </p:cNvSpPr>
          <p:nvPr>
            <p:ph type="title"/>
          </p:nvPr>
        </p:nvSpPr>
        <p:spPr/>
        <p:txBody>
          <a:bodyPr/>
          <a:lstStyle/>
          <a:p>
            <a:r>
              <a:rPr lang="en-US" dirty="0"/>
              <a:t>Hashing</a:t>
            </a:r>
          </a:p>
        </p:txBody>
      </p:sp>
      <p:sp>
        <p:nvSpPr>
          <p:cNvPr id="4" name="Text Placeholder 3">
            <a:extLst>
              <a:ext uri="{FF2B5EF4-FFF2-40B4-BE49-F238E27FC236}">
                <a16:creationId xmlns:a16="http://schemas.microsoft.com/office/drawing/2014/main" id="{345711FA-B7F5-41E9-9257-014C5DC225C0}"/>
              </a:ext>
            </a:extLst>
          </p:cNvPr>
          <p:cNvSpPr>
            <a:spLocks noGrp="1"/>
          </p:cNvSpPr>
          <p:nvPr>
            <p:ph type="body" sz="quarter" idx="16"/>
          </p:nvPr>
        </p:nvSpPr>
        <p:spPr>
          <a:xfrm>
            <a:off x="432089" y="1120690"/>
            <a:ext cx="5544007" cy="3334246"/>
          </a:xfrm>
        </p:spPr>
        <p:txBody>
          <a:bodyPr/>
          <a:lstStyle/>
          <a:p>
            <a:pPr>
              <a:spcBef>
                <a:spcPts val="0"/>
              </a:spcBef>
              <a:spcAft>
                <a:spcPts val="600"/>
              </a:spcAft>
            </a:pPr>
            <a:r>
              <a:rPr lang="en-US" sz="1800" b="0" i="0" dirty="0">
                <a:solidFill>
                  <a:srgbClr val="171717"/>
                </a:solidFill>
                <a:effectLst/>
              </a:rPr>
              <a:t>Hashing uses an algorithm to convert the original text to a </a:t>
            </a:r>
            <a:r>
              <a:rPr lang="en-US" sz="1800" b="0" i="1" dirty="0">
                <a:solidFill>
                  <a:srgbClr val="171717"/>
                </a:solidFill>
                <a:effectLst/>
              </a:rPr>
              <a:t>unique</a:t>
            </a:r>
            <a:r>
              <a:rPr lang="en-US" sz="1800" b="0" i="0" dirty="0">
                <a:solidFill>
                  <a:srgbClr val="171717"/>
                </a:solidFill>
                <a:effectLst/>
              </a:rPr>
              <a:t> fixed-length hash value.  Hash functions are:</a:t>
            </a:r>
          </a:p>
          <a:p>
            <a:pPr marL="285750" indent="-285750">
              <a:spcBef>
                <a:spcPts val="0"/>
              </a:spcBef>
              <a:spcAft>
                <a:spcPts val="600"/>
              </a:spcAft>
              <a:buFont typeface="Arial" panose="020B0604020202020204" pitchFamily="34" charset="0"/>
              <a:buChar char="•"/>
            </a:pPr>
            <a:r>
              <a:rPr lang="en-US" sz="1600" dirty="0">
                <a:solidFill>
                  <a:srgbClr val="171717"/>
                </a:solidFill>
                <a:latin typeface="Segoe UI" panose="020B0502040204020203" pitchFamily="34" charset="0"/>
              </a:rPr>
              <a:t>Deterministic, the same input produces the same output.</a:t>
            </a:r>
          </a:p>
          <a:p>
            <a:pPr marL="285750" indent="-285750">
              <a:spcBef>
                <a:spcPts val="0"/>
              </a:spcBef>
              <a:spcAft>
                <a:spcPts val="600"/>
              </a:spcAft>
              <a:buFont typeface="Arial" panose="020B0604020202020204" pitchFamily="34" charset="0"/>
              <a:buChar char="•"/>
            </a:pPr>
            <a:r>
              <a:rPr lang="en-US" sz="1600" dirty="0">
                <a:solidFill>
                  <a:srgbClr val="171717"/>
                </a:solidFill>
                <a:latin typeface="Segoe UI" panose="020B0502040204020203" pitchFamily="34" charset="0"/>
              </a:rPr>
              <a:t>A unique </a:t>
            </a:r>
            <a:r>
              <a:rPr lang="en-US" sz="1600" b="0" i="0" dirty="0">
                <a:solidFill>
                  <a:srgbClr val="171717"/>
                </a:solidFill>
                <a:effectLst/>
                <a:latin typeface="Segoe UI" panose="020B0502040204020203" pitchFamily="34" charset="0"/>
              </a:rPr>
              <a:t>identifier of its associated </a:t>
            </a:r>
            <a:r>
              <a:rPr lang="en-US" sz="1600" dirty="0">
                <a:solidFill>
                  <a:srgbClr val="171717"/>
                </a:solidFill>
                <a:latin typeface="Segoe UI" panose="020B0502040204020203" pitchFamily="34" charset="0"/>
              </a:rPr>
              <a:t>data.</a:t>
            </a:r>
          </a:p>
          <a:p>
            <a:pPr marL="285750" indent="-285750" algn="l">
              <a:spcBef>
                <a:spcPts val="0"/>
              </a:spcBef>
              <a:spcAft>
                <a:spcPts val="600"/>
              </a:spcAft>
              <a:buFont typeface="Arial" panose="020B0604020202020204" pitchFamily="34" charset="0"/>
              <a:buChar char="•"/>
            </a:pPr>
            <a:r>
              <a:rPr lang="en-US" sz="1600" dirty="0">
                <a:solidFill>
                  <a:srgbClr val="171717"/>
                </a:solidFill>
                <a:latin typeface="Segoe UI" panose="020B0502040204020203" pitchFamily="34" charset="0"/>
              </a:rPr>
              <a:t>Different to encryption in that the hashed value isn't subsequently decrypted back to the original.</a:t>
            </a:r>
          </a:p>
          <a:p>
            <a:pPr marL="285750" indent="-285750">
              <a:spcBef>
                <a:spcPts val="0"/>
              </a:spcBef>
              <a:spcAft>
                <a:spcPts val="600"/>
              </a:spcAft>
              <a:buFont typeface="Arial" panose="020B0604020202020204" pitchFamily="34" charset="0"/>
              <a:buChar char="•"/>
            </a:pPr>
            <a:r>
              <a:rPr lang="en-US" sz="1600" dirty="0">
                <a:solidFill>
                  <a:srgbClr val="171717"/>
                </a:solidFill>
                <a:latin typeface="Segoe UI" panose="020B0502040204020203" pitchFamily="34" charset="0"/>
              </a:rPr>
              <a:t>Used to store passwords. The password is “salted” to mitigate risk of brute-force dictionary attack.</a:t>
            </a:r>
          </a:p>
          <a:p>
            <a:br>
              <a:rPr lang="en-US" sz="1200" dirty="0"/>
            </a:br>
            <a:endParaRPr lang="en-US" sz="1600" dirty="0"/>
          </a:p>
        </p:txBody>
      </p:sp>
      <p:grpSp>
        <p:nvGrpSpPr>
          <p:cNvPr id="12" name="Group 11" descr="The concept of hashing.  Text is input to a hashing functional and the output is a unique fixed length hash value of the text.">
            <a:extLst>
              <a:ext uri="{FF2B5EF4-FFF2-40B4-BE49-F238E27FC236}">
                <a16:creationId xmlns:a16="http://schemas.microsoft.com/office/drawing/2014/main" id="{86B81FAC-E4A5-463D-9B68-F53E5CD43356}"/>
              </a:ext>
            </a:extLst>
          </p:cNvPr>
          <p:cNvGrpSpPr/>
          <p:nvPr/>
        </p:nvGrpSpPr>
        <p:grpSpPr>
          <a:xfrm>
            <a:off x="6096000" y="1120690"/>
            <a:ext cx="5677357" cy="3334246"/>
            <a:chOff x="6096000" y="1120690"/>
            <a:chExt cx="5677357" cy="3334246"/>
          </a:xfrm>
        </p:grpSpPr>
        <p:sp>
          <p:nvSpPr>
            <p:cNvPr id="9" name="Rectangle 8">
              <a:extLst>
                <a:ext uri="{FF2B5EF4-FFF2-40B4-BE49-F238E27FC236}">
                  <a16:creationId xmlns:a16="http://schemas.microsoft.com/office/drawing/2014/main" id="{FEE52A4C-3F00-4EA9-A80C-737FD8C97C5C}"/>
                </a:ext>
              </a:extLst>
            </p:cNvPr>
            <p:cNvSpPr/>
            <p:nvPr/>
          </p:nvSpPr>
          <p:spPr bwMode="auto">
            <a:xfrm>
              <a:off x="6096000" y="1120690"/>
              <a:ext cx="5677357" cy="3334246"/>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n image that depicts hashing.  Original text gets converted to a unique, fixed-length has, via hashing algorithm.">
              <a:extLst>
                <a:ext uri="{FF2B5EF4-FFF2-40B4-BE49-F238E27FC236}">
                  <a16:creationId xmlns:a16="http://schemas.microsoft.com/office/drawing/2014/main" id="{2319A427-2249-48FE-B653-405EEE3B8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736" y="2129132"/>
              <a:ext cx="5337230" cy="1215852"/>
            </a:xfrm>
            <a:prstGeom prst="rect">
              <a:avLst/>
            </a:prstGeom>
          </p:spPr>
        </p:pic>
      </p:grpSp>
    </p:spTree>
    <p:custDataLst>
      <p:tags r:id="rId1"/>
    </p:custDataLst>
    <p:extLst>
      <p:ext uri="{BB962C8B-B14F-4D97-AF65-F5344CB8AC3E}">
        <p14:creationId xmlns:p14="http://schemas.microsoft.com/office/powerpoint/2010/main" val="10724991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r>
              <a:rPr lang="en-US" dirty="0"/>
              <a:t>Lesson 2: Describe identity concepts</a:t>
            </a:r>
            <a:br>
              <a:rPr lang="en-US" dirty="0"/>
            </a:br>
            <a:endParaRPr lang="en-US" dirty="0"/>
          </a:p>
        </p:txBody>
      </p:sp>
      <p:sp>
        <p:nvSpPr>
          <p:cNvPr id="2" name="Fingerprint_E928" title="Icon of a fingerprint">
            <a:extLst>
              <a:ext uri="{FF2B5EF4-FFF2-40B4-BE49-F238E27FC236}">
                <a16:creationId xmlns:a16="http://schemas.microsoft.com/office/drawing/2014/main" id="{89784408-A4E3-497E-8EE8-F2CEA534B951}"/>
              </a:ext>
            </a:extLst>
          </p:cNvPr>
          <p:cNvSpPr>
            <a:spLocks noEditPoints="1"/>
          </p:cNvSpPr>
          <p:nvPr/>
        </p:nvSpPr>
        <p:spPr bwMode="auto">
          <a:xfrm>
            <a:off x="10289846" y="2779776"/>
            <a:ext cx="951924"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custDataLst>
      <p:tags r:id="rId1"/>
    </p:custDataLst>
    <p:extLst>
      <p:ext uri="{BB962C8B-B14F-4D97-AF65-F5344CB8AC3E}">
        <p14:creationId xmlns:p14="http://schemas.microsoft.com/office/powerpoint/2010/main" val="39390559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64379BF-0455-4394-A0AF-41DBDFB967BC}"/>
              </a:ext>
            </a:extLst>
          </p:cNvPr>
          <p:cNvSpPr>
            <a:spLocks noGrp="1"/>
          </p:cNvSpPr>
          <p:nvPr>
            <p:ph type="title"/>
          </p:nvPr>
        </p:nvSpPr>
        <p:spPr>
          <a:xfrm>
            <a:off x="418643" y="440494"/>
            <a:ext cx="11341268" cy="680196"/>
          </a:xfrm>
        </p:spPr>
        <p:txBody>
          <a:bodyPr/>
          <a:lstStyle/>
          <a:p>
            <a:r>
              <a:rPr lang="en-US" dirty="0"/>
              <a:t>Lesson 2 Introduction</a:t>
            </a:r>
          </a:p>
        </p:txBody>
      </p:sp>
      <p:sp>
        <p:nvSpPr>
          <p:cNvPr id="3" name="Content Placeholder 8">
            <a:extLst>
              <a:ext uri="{FF2B5EF4-FFF2-40B4-BE49-F238E27FC236}">
                <a16:creationId xmlns:a16="http://schemas.microsoft.com/office/drawing/2014/main" id="{3BE9E065-A826-4404-A41D-6DDAF1D79F32}"/>
              </a:ext>
            </a:extLst>
          </p:cNvPr>
          <p:cNvSpPr txBox="1">
            <a:spLocks/>
          </p:cNvSpPr>
          <p:nvPr/>
        </p:nvSpPr>
        <p:spPr>
          <a:xfrm>
            <a:off x="418642" y="1457325"/>
            <a:ext cx="11354257" cy="1892826"/>
          </a:xfrm>
          <a:prstGeom prst="rect">
            <a:avLst/>
          </a:prstGeom>
        </p:spPr>
        <p:txBody>
          <a:bodyPr lIns="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After completing this module, you’ll be able to:</a:t>
            </a:r>
          </a:p>
          <a:p>
            <a:pPr marL="342900" lvl="1" indent="-342900">
              <a:buFont typeface="Arial" panose="020B0604020202020204" pitchFamily="34" charset="0"/>
              <a:buChar char="•"/>
            </a:pPr>
            <a:r>
              <a:rPr lang="en-US" sz="2400" dirty="0"/>
              <a:t>Describe the concept of identity as a security perimeter</a:t>
            </a:r>
          </a:p>
          <a:p>
            <a:pPr marL="342900" lvl="1" indent="-342900">
              <a:buFont typeface="Arial" panose="020B0604020202020204" pitchFamily="34" charset="0"/>
              <a:buChar char="•"/>
            </a:pPr>
            <a:r>
              <a:rPr lang="en-US" sz="2400" dirty="0"/>
              <a:t>Understand the difference between authentication and authorization</a:t>
            </a:r>
          </a:p>
          <a:p>
            <a:pPr marL="342900" lvl="1" indent="-342900">
              <a:buFont typeface="Arial" panose="020B0604020202020204" pitchFamily="34" charset="0"/>
              <a:buChar char="•"/>
            </a:pPr>
            <a:r>
              <a:rPr lang="en-US" sz="2400" dirty="0"/>
              <a:t>Describe identity-related services</a:t>
            </a:r>
          </a:p>
        </p:txBody>
      </p:sp>
    </p:spTree>
    <p:custDataLst>
      <p:tags r:id="rId1"/>
    </p:custDataLst>
    <p:extLst>
      <p:ext uri="{BB962C8B-B14F-4D97-AF65-F5344CB8AC3E}">
        <p14:creationId xmlns:p14="http://schemas.microsoft.com/office/powerpoint/2010/main" val="38031654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CE169-2828-42F0-A43F-4842305A0C14}"/>
              </a:ext>
            </a:extLst>
          </p:cNvPr>
          <p:cNvSpPr>
            <a:spLocks noGrp="1"/>
          </p:cNvSpPr>
          <p:nvPr>
            <p:ph type="title"/>
          </p:nvPr>
        </p:nvSpPr>
        <p:spPr/>
        <p:txBody>
          <a:bodyPr/>
          <a:lstStyle/>
          <a:p>
            <a:r>
              <a:rPr lang="en-US" dirty="0"/>
              <a:t>Common identity attacks</a:t>
            </a:r>
          </a:p>
        </p:txBody>
      </p:sp>
      <p:sp>
        <p:nvSpPr>
          <p:cNvPr id="3" name="Text Placeholder 2">
            <a:extLst>
              <a:ext uri="{FF2B5EF4-FFF2-40B4-BE49-F238E27FC236}">
                <a16:creationId xmlns:a16="http://schemas.microsoft.com/office/drawing/2014/main" id="{F1B076C2-EA44-447B-BC46-97D89BFCD3AE}"/>
              </a:ext>
            </a:extLst>
          </p:cNvPr>
          <p:cNvSpPr>
            <a:spLocks noGrp="1"/>
          </p:cNvSpPr>
          <p:nvPr>
            <p:ph type="body" sz="quarter" idx="42"/>
          </p:nvPr>
        </p:nvSpPr>
        <p:spPr/>
        <p:txBody>
          <a:bodyPr/>
          <a:lstStyle/>
          <a:p>
            <a:r>
              <a:rPr lang="en-US" sz="2000" dirty="0">
                <a:latin typeface="+mj-lt"/>
              </a:rPr>
              <a:t>Types of security threats:</a:t>
            </a:r>
          </a:p>
          <a:p>
            <a:pPr marL="342900" indent="-342900">
              <a:buFont typeface="Arial" panose="020B0604020202020204" pitchFamily="34" charset="0"/>
              <a:buChar char="•"/>
            </a:pPr>
            <a:r>
              <a:rPr lang="en-US" sz="2000" dirty="0"/>
              <a:t>Password-based attacks</a:t>
            </a:r>
          </a:p>
          <a:p>
            <a:pPr marL="342900" indent="-342900">
              <a:buFont typeface="Arial" panose="020B0604020202020204" pitchFamily="34" charset="0"/>
              <a:buChar char="•"/>
            </a:pPr>
            <a:r>
              <a:rPr lang="en-US" sz="2000" dirty="0"/>
              <a:t>Phishing</a:t>
            </a:r>
          </a:p>
          <a:p>
            <a:pPr marL="342900" indent="-342900">
              <a:buFont typeface="Arial" panose="020B0604020202020204" pitchFamily="34" charset="0"/>
              <a:buChar char="•"/>
            </a:pPr>
            <a:r>
              <a:rPr lang="en-US" sz="2000" dirty="0"/>
              <a:t>Spear phishing</a:t>
            </a:r>
          </a:p>
          <a:p>
            <a:endParaRPr lang="en-US" sz="1800" dirty="0"/>
          </a:p>
          <a:p>
            <a:endParaRPr lang="en-US" dirty="0"/>
          </a:p>
        </p:txBody>
      </p:sp>
      <p:pic>
        <p:nvPicPr>
          <p:cNvPr id="8" name="Picture Placeholder 7" descr="Password spray attack">
            <a:extLst>
              <a:ext uri="{FF2B5EF4-FFF2-40B4-BE49-F238E27FC236}">
                <a16:creationId xmlns:a16="http://schemas.microsoft.com/office/drawing/2014/main" id="{793C458F-120D-43A1-9527-A0278ADC042F}"/>
              </a:ext>
            </a:extLst>
          </p:cNvPr>
          <p:cNvPicPr>
            <a:picLocks noGrp="1" noChangeAspect="1"/>
          </p:cNvPicPr>
          <p:nvPr>
            <p:ph type="pic" sz="quarter" idx="15"/>
          </p:nvPr>
        </p:nvPicPr>
        <p:blipFill>
          <a:blip r:embed="rId4"/>
          <a:srcRect t="11036" b="11036"/>
          <a:stretch>
            <a:fillRect/>
          </a:stretch>
        </p:blipFill>
        <p:spPr/>
      </p:pic>
    </p:spTree>
    <p:custDataLst>
      <p:tags r:id="rId1"/>
    </p:custDataLst>
    <p:extLst>
      <p:ext uri="{BB962C8B-B14F-4D97-AF65-F5344CB8AC3E}">
        <p14:creationId xmlns:p14="http://schemas.microsoft.com/office/powerpoint/2010/main" val="27275568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6506-FB3E-40D4-B47B-40678F6FBA8D}"/>
              </a:ext>
            </a:extLst>
          </p:cNvPr>
          <p:cNvSpPr>
            <a:spLocks noGrp="1"/>
          </p:cNvSpPr>
          <p:nvPr>
            <p:ph type="title"/>
          </p:nvPr>
        </p:nvSpPr>
        <p:spPr/>
        <p:txBody>
          <a:bodyPr/>
          <a:lstStyle/>
          <a:p>
            <a:r>
              <a:rPr lang="en-US" dirty="0"/>
              <a:t>Identity as the primary security perimeter</a:t>
            </a:r>
          </a:p>
        </p:txBody>
      </p:sp>
      <p:sp>
        <p:nvSpPr>
          <p:cNvPr id="5" name="Text Placeholder 2">
            <a:extLst>
              <a:ext uri="{FF2B5EF4-FFF2-40B4-BE49-F238E27FC236}">
                <a16:creationId xmlns:a16="http://schemas.microsoft.com/office/drawing/2014/main" id="{A5CCDA6C-4986-418E-9DE1-CE5C66FF9FFE}"/>
              </a:ext>
            </a:extLst>
          </p:cNvPr>
          <p:cNvSpPr txBox="1">
            <a:spLocks/>
          </p:cNvSpPr>
          <p:nvPr/>
        </p:nvSpPr>
        <p:spPr>
          <a:xfrm>
            <a:off x="327320" y="993402"/>
            <a:ext cx="11341267" cy="680196"/>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latin typeface="+mj-lt"/>
              </a:rPr>
              <a:t>Identity has become the new security perimeter that enables organizations to secure their assets.</a:t>
            </a:r>
          </a:p>
        </p:txBody>
      </p:sp>
      <p:sp>
        <p:nvSpPr>
          <p:cNvPr id="3" name="Text Placeholder 2">
            <a:extLst>
              <a:ext uri="{FF2B5EF4-FFF2-40B4-BE49-F238E27FC236}">
                <a16:creationId xmlns:a16="http://schemas.microsoft.com/office/drawing/2014/main" id="{6DC9F582-11D7-4BBE-80B4-95127CEA173E}"/>
              </a:ext>
            </a:extLst>
          </p:cNvPr>
          <p:cNvSpPr>
            <a:spLocks noGrp="1"/>
          </p:cNvSpPr>
          <p:nvPr>
            <p:ph type="body" sz="quarter" idx="42"/>
          </p:nvPr>
        </p:nvSpPr>
        <p:spPr/>
        <p:txBody>
          <a:bodyPr/>
          <a:lstStyle/>
          <a:p>
            <a:pPr>
              <a:spcAft>
                <a:spcPts val="600"/>
              </a:spcAft>
            </a:pPr>
            <a:r>
              <a:rPr lang="en-US" sz="1600" b="0" i="0" dirty="0">
                <a:solidFill>
                  <a:srgbClr val="171717"/>
                </a:solidFill>
                <a:effectLst/>
                <a:latin typeface="+mj-lt"/>
              </a:rPr>
              <a:t>An identity is how someone or something can be verified and authenticated and may be associated with:</a:t>
            </a:r>
          </a:p>
          <a:p>
            <a:pPr marL="285750" indent="-285750">
              <a:spcAft>
                <a:spcPts val="600"/>
              </a:spcAft>
              <a:buFont typeface="Arial" panose="020B0604020202020204" pitchFamily="34" charset="0"/>
              <a:buChar char="•"/>
            </a:pPr>
            <a:r>
              <a:rPr lang="en-US" sz="1600" dirty="0">
                <a:solidFill>
                  <a:srgbClr val="171717"/>
                </a:solidFill>
                <a:latin typeface="Segoe UI" panose="020B0502040204020203" pitchFamily="34" charset="0"/>
              </a:rPr>
              <a:t>User</a:t>
            </a:r>
          </a:p>
          <a:p>
            <a:pPr marL="285750" indent="-285750">
              <a:spcAft>
                <a:spcPts val="600"/>
              </a:spcAft>
              <a:buFont typeface="Arial" panose="020B0604020202020204" pitchFamily="34" charset="0"/>
              <a:buChar char="•"/>
            </a:pPr>
            <a:r>
              <a:rPr lang="en-US" sz="1600" dirty="0">
                <a:solidFill>
                  <a:srgbClr val="171717"/>
                </a:solidFill>
                <a:latin typeface="Segoe UI" panose="020B0502040204020203" pitchFamily="34" charset="0"/>
              </a:rPr>
              <a:t>Application</a:t>
            </a:r>
          </a:p>
          <a:p>
            <a:pPr marL="285750" indent="-285750">
              <a:spcAft>
                <a:spcPts val="600"/>
              </a:spcAft>
              <a:buFont typeface="Arial" panose="020B0604020202020204" pitchFamily="34" charset="0"/>
              <a:buChar char="•"/>
            </a:pPr>
            <a:r>
              <a:rPr lang="en-US" sz="1600" dirty="0">
                <a:solidFill>
                  <a:srgbClr val="171717"/>
                </a:solidFill>
                <a:latin typeface="Segoe UI" panose="020B0502040204020203" pitchFamily="34" charset="0"/>
              </a:rPr>
              <a:t>Device</a:t>
            </a:r>
          </a:p>
          <a:p>
            <a:pPr marL="285750" indent="-285750">
              <a:spcAft>
                <a:spcPts val="600"/>
              </a:spcAft>
              <a:buFont typeface="Arial" panose="020B0604020202020204" pitchFamily="34" charset="0"/>
              <a:buChar char="•"/>
            </a:pPr>
            <a:r>
              <a:rPr lang="en-US" sz="1600" dirty="0">
                <a:solidFill>
                  <a:srgbClr val="171717"/>
                </a:solidFill>
                <a:latin typeface="Segoe UI" panose="020B0502040204020203" pitchFamily="34" charset="0"/>
              </a:rPr>
              <a:t>Other</a:t>
            </a:r>
            <a:endParaRPr lang="en-US" sz="1800" dirty="0">
              <a:latin typeface="+mj-lt"/>
            </a:endParaRPr>
          </a:p>
          <a:p>
            <a:pPr>
              <a:spcAft>
                <a:spcPts val="600"/>
              </a:spcAft>
            </a:pPr>
            <a:endParaRPr lang="en-US" sz="1600" dirty="0">
              <a:latin typeface="+mj-lt"/>
            </a:endParaRPr>
          </a:p>
          <a:p>
            <a:pPr>
              <a:spcAft>
                <a:spcPts val="600"/>
              </a:spcAft>
            </a:pPr>
            <a:r>
              <a:rPr lang="en-US" sz="1600" dirty="0">
                <a:latin typeface="+mj-lt"/>
              </a:rPr>
              <a:t>Four pillars of identity:</a:t>
            </a:r>
          </a:p>
          <a:p>
            <a:pPr marL="285750" indent="-285750">
              <a:spcAft>
                <a:spcPts val="600"/>
              </a:spcAft>
              <a:buFont typeface="Arial" panose="020B0604020202020204" pitchFamily="34" charset="0"/>
              <a:buChar char="•"/>
            </a:pPr>
            <a:r>
              <a:rPr lang="en-US" sz="1600" dirty="0"/>
              <a:t>Administration</a:t>
            </a:r>
          </a:p>
          <a:p>
            <a:pPr marL="285750" indent="-285750">
              <a:spcAft>
                <a:spcPts val="600"/>
              </a:spcAft>
              <a:buFont typeface="Arial" panose="020B0604020202020204" pitchFamily="34" charset="0"/>
              <a:buChar char="•"/>
            </a:pPr>
            <a:r>
              <a:rPr lang="en-US" sz="1600" dirty="0"/>
              <a:t>Authentication</a:t>
            </a:r>
          </a:p>
          <a:p>
            <a:pPr marL="285750" indent="-285750">
              <a:spcAft>
                <a:spcPts val="600"/>
              </a:spcAft>
              <a:buFont typeface="Arial" panose="020B0604020202020204" pitchFamily="34" charset="0"/>
              <a:buChar char="•"/>
            </a:pPr>
            <a:r>
              <a:rPr lang="en-US" sz="1600" dirty="0"/>
              <a:t>Authorization</a:t>
            </a:r>
          </a:p>
          <a:p>
            <a:pPr marL="285750" indent="-285750">
              <a:spcAft>
                <a:spcPts val="600"/>
              </a:spcAft>
              <a:buFont typeface="Arial" panose="020B0604020202020204" pitchFamily="34" charset="0"/>
              <a:buChar char="•"/>
            </a:pPr>
            <a:r>
              <a:rPr lang="en-US" sz="1600" dirty="0"/>
              <a:t>Auditing</a:t>
            </a:r>
          </a:p>
          <a:p>
            <a:endParaRPr lang="en-US" sz="1800" dirty="0"/>
          </a:p>
          <a:p>
            <a:endParaRPr lang="en-US" dirty="0"/>
          </a:p>
        </p:txBody>
      </p:sp>
      <p:pic>
        <p:nvPicPr>
          <p:cNvPr id="6" name="Picture Placeholder 5" descr="Identity is the new security perimeter">
            <a:extLst>
              <a:ext uri="{FF2B5EF4-FFF2-40B4-BE49-F238E27FC236}">
                <a16:creationId xmlns:a16="http://schemas.microsoft.com/office/drawing/2014/main" id="{763E229F-1927-4AF4-8DBA-9941F91BA739}"/>
              </a:ext>
            </a:extLst>
          </p:cNvPr>
          <p:cNvPicPr>
            <a:picLocks noGrp="1" noChangeAspect="1"/>
          </p:cNvPicPr>
          <p:nvPr>
            <p:ph type="pic" sz="quarter" idx="15"/>
          </p:nvPr>
        </p:nvPicPr>
        <p:blipFill>
          <a:blip r:embed="rId4"/>
          <a:srcRect l="2876" r="2876"/>
          <a:stretch>
            <a:fillRect/>
          </a:stretch>
        </p:blipFill>
        <p:spPr/>
      </p:pic>
    </p:spTree>
    <p:custDataLst>
      <p:tags r:id="rId1"/>
    </p:custDataLst>
    <p:extLst>
      <p:ext uri="{BB962C8B-B14F-4D97-AF65-F5344CB8AC3E}">
        <p14:creationId xmlns:p14="http://schemas.microsoft.com/office/powerpoint/2010/main" val="5904372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7CDB-1DA1-4CF5-A7D5-5493A00BAAB4}"/>
              </a:ext>
            </a:extLst>
          </p:cNvPr>
          <p:cNvSpPr>
            <a:spLocks noGrp="1"/>
          </p:cNvSpPr>
          <p:nvPr>
            <p:ph type="title"/>
          </p:nvPr>
        </p:nvSpPr>
        <p:spPr/>
        <p:txBody>
          <a:bodyPr/>
          <a:lstStyle/>
          <a:p>
            <a:r>
              <a:rPr lang="en-US" dirty="0"/>
              <a:t>Modern authentication and the role of the identity provider</a:t>
            </a:r>
          </a:p>
        </p:txBody>
      </p:sp>
      <p:sp>
        <p:nvSpPr>
          <p:cNvPr id="3" name="Text Placeholder 2">
            <a:extLst>
              <a:ext uri="{FF2B5EF4-FFF2-40B4-BE49-F238E27FC236}">
                <a16:creationId xmlns:a16="http://schemas.microsoft.com/office/drawing/2014/main" id="{6A63B22B-83B3-46CD-BFDD-771890468552}"/>
              </a:ext>
            </a:extLst>
          </p:cNvPr>
          <p:cNvSpPr>
            <a:spLocks noGrp="1"/>
          </p:cNvSpPr>
          <p:nvPr>
            <p:ph type="body" sz="quarter" idx="22"/>
          </p:nvPr>
        </p:nvSpPr>
        <p:spPr>
          <a:xfrm>
            <a:off x="418643" y="1168400"/>
            <a:ext cx="11341267" cy="680196"/>
          </a:xfrm>
        </p:spPr>
        <p:txBody>
          <a:bodyPr/>
          <a:lstStyle/>
          <a:p>
            <a:r>
              <a:rPr lang="en-US" b="1" i="1" dirty="0">
                <a:solidFill>
                  <a:srgbClr val="171717"/>
                </a:solidFill>
                <a:effectLst/>
                <a:latin typeface="Segoe UI" panose="020B0502040204020203" pitchFamily="34" charset="0"/>
              </a:rPr>
              <a:t>Modern authentication</a:t>
            </a:r>
            <a:r>
              <a:rPr lang="en-US" b="0" i="0" dirty="0">
                <a:solidFill>
                  <a:srgbClr val="171717"/>
                </a:solidFill>
                <a:effectLst/>
                <a:latin typeface="Segoe UI" panose="020B0502040204020203" pitchFamily="34" charset="0"/>
              </a:rPr>
              <a:t> is an umbrella term for authentication and authorization methods between a client and a server.</a:t>
            </a:r>
            <a:endParaRPr lang="en-US" sz="2000" b="0" i="0" dirty="0">
              <a:solidFill>
                <a:srgbClr val="171717"/>
              </a:solidFill>
              <a:effectLst/>
              <a:latin typeface="Segoe UI" panose="020B0502040204020203" pitchFamily="34" charset="0"/>
            </a:endParaRPr>
          </a:p>
          <a:p>
            <a:endParaRPr lang="en-US" dirty="0"/>
          </a:p>
        </p:txBody>
      </p:sp>
      <p:sp>
        <p:nvSpPr>
          <p:cNvPr id="4" name="Text Placeholder 3">
            <a:extLst>
              <a:ext uri="{FF2B5EF4-FFF2-40B4-BE49-F238E27FC236}">
                <a16:creationId xmlns:a16="http://schemas.microsoft.com/office/drawing/2014/main" id="{5C2254BA-31F7-43A0-A04E-3B0632E89381}"/>
              </a:ext>
            </a:extLst>
          </p:cNvPr>
          <p:cNvSpPr>
            <a:spLocks noGrp="1"/>
          </p:cNvSpPr>
          <p:nvPr>
            <p:ph type="body" sz="quarter" idx="11"/>
          </p:nvPr>
        </p:nvSpPr>
        <p:spPr/>
        <p:txBody>
          <a:bodyPr/>
          <a:lstStyle/>
          <a:p>
            <a:pPr lvl="1">
              <a:spcBef>
                <a:spcPts val="0"/>
              </a:spcBef>
              <a:spcAft>
                <a:spcPts val="1200"/>
              </a:spcAft>
            </a:pPr>
            <a:r>
              <a:rPr lang="en-US" sz="1600" b="0" i="0" dirty="0">
                <a:solidFill>
                  <a:srgbClr val="171717"/>
                </a:solidFill>
                <a:effectLst/>
                <a:latin typeface="Segoe UI" panose="020B0502040204020203" pitchFamily="34" charset="0"/>
              </a:rPr>
              <a:t>At the center of modern authentication is the role of the </a:t>
            </a:r>
            <a:r>
              <a:rPr lang="en-US" sz="1600" b="1" i="1" dirty="0">
                <a:solidFill>
                  <a:srgbClr val="171717"/>
                </a:solidFill>
                <a:effectLst/>
                <a:latin typeface="Segoe UI" panose="020B0502040204020203" pitchFamily="34" charset="0"/>
              </a:rPr>
              <a:t>identity provider (IdP)</a:t>
            </a:r>
            <a:r>
              <a:rPr lang="en-US" sz="1600" b="0" i="0" dirty="0">
                <a:solidFill>
                  <a:srgbClr val="171717"/>
                </a:solidFill>
                <a:effectLst/>
                <a:latin typeface="Segoe UI" panose="020B0502040204020203" pitchFamily="34" charset="0"/>
              </a:rPr>
              <a:t>. </a:t>
            </a:r>
          </a:p>
        </p:txBody>
      </p:sp>
      <p:sp>
        <p:nvSpPr>
          <p:cNvPr id="5" name="Text Placeholder 4">
            <a:extLst>
              <a:ext uri="{FF2B5EF4-FFF2-40B4-BE49-F238E27FC236}">
                <a16:creationId xmlns:a16="http://schemas.microsoft.com/office/drawing/2014/main" id="{90F9407F-43E5-48D8-8206-B13CEFB7D862}"/>
              </a:ext>
            </a:extLst>
          </p:cNvPr>
          <p:cNvSpPr>
            <a:spLocks noGrp="1"/>
          </p:cNvSpPr>
          <p:nvPr>
            <p:ph type="body" sz="quarter" idx="15"/>
          </p:nvPr>
        </p:nvSpPr>
        <p:spPr/>
        <p:txBody>
          <a:bodyPr/>
          <a:lstStyle/>
          <a:p>
            <a:pPr lvl="1">
              <a:spcBef>
                <a:spcPts val="0"/>
              </a:spcBef>
              <a:spcAft>
                <a:spcPts val="1200"/>
              </a:spcAft>
            </a:pPr>
            <a:r>
              <a:rPr lang="en-US" sz="1600" b="0" i="0" dirty="0">
                <a:solidFill>
                  <a:srgbClr val="171717"/>
                </a:solidFill>
                <a:effectLst/>
                <a:latin typeface="Segoe UI" panose="020B0502040204020203" pitchFamily="34" charset="0"/>
              </a:rPr>
              <a:t>IdP offers authentication, authorization, and auditing services.</a:t>
            </a:r>
          </a:p>
        </p:txBody>
      </p:sp>
      <p:sp>
        <p:nvSpPr>
          <p:cNvPr id="6" name="Text Placeholder 5">
            <a:extLst>
              <a:ext uri="{FF2B5EF4-FFF2-40B4-BE49-F238E27FC236}">
                <a16:creationId xmlns:a16="http://schemas.microsoft.com/office/drawing/2014/main" id="{11897EC6-C047-44E7-8DA7-D6917E6DE590}"/>
              </a:ext>
            </a:extLst>
          </p:cNvPr>
          <p:cNvSpPr>
            <a:spLocks noGrp="1"/>
          </p:cNvSpPr>
          <p:nvPr>
            <p:ph type="body" sz="quarter" idx="17"/>
          </p:nvPr>
        </p:nvSpPr>
        <p:spPr/>
        <p:txBody>
          <a:bodyPr/>
          <a:lstStyle/>
          <a:p>
            <a:r>
              <a:rPr lang="en-US" sz="1600" dirty="0">
                <a:solidFill>
                  <a:srgbClr val="171717"/>
                </a:solidFill>
                <a:latin typeface="Segoe UI" panose="020B0502040204020203" pitchFamily="34" charset="0"/>
              </a:rPr>
              <a:t>IdP enables</a:t>
            </a:r>
            <a:r>
              <a:rPr lang="en-US" sz="1600" b="0" i="0" dirty="0">
                <a:solidFill>
                  <a:srgbClr val="171717"/>
                </a:solidFill>
                <a:effectLst/>
                <a:latin typeface="Segoe UI" panose="020B0502040204020203" pitchFamily="34" charset="0"/>
              </a:rPr>
              <a:t> organizations to establish authentication and authorization policies, monitor user behavior, and more.</a:t>
            </a:r>
          </a:p>
        </p:txBody>
      </p:sp>
      <p:sp>
        <p:nvSpPr>
          <p:cNvPr id="7" name="Text Placeholder 6">
            <a:extLst>
              <a:ext uri="{FF2B5EF4-FFF2-40B4-BE49-F238E27FC236}">
                <a16:creationId xmlns:a16="http://schemas.microsoft.com/office/drawing/2014/main" id="{DA1E42ED-9F96-410C-B427-11CA5909F8A3}"/>
              </a:ext>
            </a:extLst>
          </p:cNvPr>
          <p:cNvSpPr>
            <a:spLocks noGrp="1"/>
          </p:cNvSpPr>
          <p:nvPr>
            <p:ph type="body" sz="quarter" idx="19"/>
          </p:nvPr>
        </p:nvSpPr>
        <p:spPr/>
        <p:txBody>
          <a:bodyPr/>
          <a:lstStyle/>
          <a:p>
            <a:r>
              <a:rPr lang="en-US" b="0" i="0" dirty="0">
                <a:solidFill>
                  <a:srgbClr val="171717"/>
                </a:solidFill>
                <a:effectLst/>
                <a:latin typeface="Segoe UI" panose="020B0502040204020203" pitchFamily="34" charset="0"/>
              </a:rPr>
              <a:t>A fundamental capability of an </a:t>
            </a:r>
            <a:r>
              <a:rPr lang="en-US" dirty="0">
                <a:solidFill>
                  <a:srgbClr val="171717"/>
                </a:solidFill>
                <a:latin typeface="Segoe UI" panose="020B0502040204020203" pitchFamily="34" charset="0"/>
              </a:rPr>
              <a:t>IdP</a:t>
            </a:r>
            <a:r>
              <a:rPr lang="en-US" b="0" i="0" dirty="0">
                <a:solidFill>
                  <a:srgbClr val="171717"/>
                </a:solidFill>
                <a:effectLst/>
                <a:latin typeface="Segoe UI" panose="020B0502040204020203" pitchFamily="34" charset="0"/>
              </a:rPr>
              <a:t> and “modern authentication” is the support for single sign-on (SSO).</a:t>
            </a:r>
          </a:p>
        </p:txBody>
      </p:sp>
      <p:sp>
        <p:nvSpPr>
          <p:cNvPr id="8" name="Text Placeholder 7">
            <a:extLst>
              <a:ext uri="{FF2B5EF4-FFF2-40B4-BE49-F238E27FC236}">
                <a16:creationId xmlns:a16="http://schemas.microsoft.com/office/drawing/2014/main" id="{42A80F4A-1954-43EF-BF0F-06DEC736FC5B}"/>
              </a:ext>
            </a:extLst>
          </p:cNvPr>
          <p:cNvSpPr>
            <a:spLocks noGrp="1"/>
          </p:cNvSpPr>
          <p:nvPr>
            <p:ph type="body" sz="quarter" idx="21"/>
          </p:nvPr>
        </p:nvSpPr>
        <p:spPr/>
        <p:txBody>
          <a:bodyPr/>
          <a:lstStyle/>
          <a:p>
            <a:r>
              <a:rPr lang="en-US" b="0" i="0" dirty="0">
                <a:solidFill>
                  <a:srgbClr val="171717"/>
                </a:solidFill>
                <a:effectLst/>
                <a:latin typeface="Segoe UI" panose="020B0502040204020203" pitchFamily="34" charset="0"/>
              </a:rPr>
              <a:t>Microsoft Azure Active Directory is an example of a cloud-based identity provider.</a:t>
            </a:r>
            <a:endParaRPr lang="en-US" dirty="0"/>
          </a:p>
        </p:txBody>
      </p:sp>
      <p:grpSp>
        <p:nvGrpSpPr>
          <p:cNvPr id="9" name="Group 8">
            <a:extLst>
              <a:ext uri="{FF2B5EF4-FFF2-40B4-BE49-F238E27FC236}">
                <a16:creationId xmlns:a16="http://schemas.microsoft.com/office/drawing/2014/main" id="{8676E6FD-E37B-40FC-BA3C-DA8D1C42067D}"/>
              </a:ext>
              <a:ext uri="{C183D7F6-B498-43B3-948B-1728B52AA6E4}">
                <adec:decorative xmlns:adec="http://schemas.microsoft.com/office/drawing/2017/decorative" val="1"/>
              </a:ext>
            </a:extLst>
          </p:cNvPr>
          <p:cNvGrpSpPr/>
          <p:nvPr/>
        </p:nvGrpSpPr>
        <p:grpSpPr>
          <a:xfrm>
            <a:off x="606784" y="2720259"/>
            <a:ext cx="581726" cy="519217"/>
            <a:chOff x="418643" y="1487929"/>
            <a:chExt cx="717140" cy="717242"/>
          </a:xfrm>
        </p:grpSpPr>
        <p:grpSp>
          <p:nvGrpSpPr>
            <p:cNvPr id="10" name="Group 9">
              <a:extLst>
                <a:ext uri="{FF2B5EF4-FFF2-40B4-BE49-F238E27FC236}">
                  <a16:creationId xmlns:a16="http://schemas.microsoft.com/office/drawing/2014/main" id="{4B558B90-EE51-4607-AD66-FB0F0C891A71}"/>
                </a:ext>
              </a:extLst>
            </p:cNvPr>
            <p:cNvGrpSpPr/>
            <p:nvPr/>
          </p:nvGrpSpPr>
          <p:grpSpPr>
            <a:xfrm>
              <a:off x="418643" y="1487929"/>
              <a:ext cx="717140" cy="717242"/>
              <a:chOff x="418643" y="1487929"/>
              <a:chExt cx="717140" cy="717242"/>
            </a:xfrm>
          </p:grpSpPr>
          <p:sp>
            <p:nvSpPr>
              <p:cNvPr id="12" name="Freeform 5">
                <a:extLst>
                  <a:ext uri="{FF2B5EF4-FFF2-40B4-BE49-F238E27FC236}">
                    <a16:creationId xmlns:a16="http://schemas.microsoft.com/office/drawing/2014/main" id="{8D5BB8C6-BD0D-404C-9FCE-CB396F0D2C94}"/>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 name="Freeform 6">
                <a:extLst>
                  <a:ext uri="{FF2B5EF4-FFF2-40B4-BE49-F238E27FC236}">
                    <a16:creationId xmlns:a16="http://schemas.microsoft.com/office/drawing/2014/main" id="{A5048DB5-8AEE-4A0D-A037-E5AA85B20D80}"/>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1" name="Lock" title="Icon of a padlock">
              <a:extLst>
                <a:ext uri="{FF2B5EF4-FFF2-40B4-BE49-F238E27FC236}">
                  <a16:creationId xmlns:a16="http://schemas.microsoft.com/office/drawing/2014/main" id="{BDE0617D-3696-4797-B63C-B5C95BA62154}"/>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3">
            <a:extLst>
              <a:ext uri="{FF2B5EF4-FFF2-40B4-BE49-F238E27FC236}">
                <a16:creationId xmlns:a16="http://schemas.microsoft.com/office/drawing/2014/main" id="{A21C71AE-76DC-48E0-A33A-6887C9442722}"/>
              </a:ext>
              <a:ext uri="{C183D7F6-B498-43B3-948B-1728B52AA6E4}">
                <adec:decorative xmlns:adec="http://schemas.microsoft.com/office/drawing/2017/decorative" val="1"/>
              </a:ext>
            </a:extLst>
          </p:cNvPr>
          <p:cNvGrpSpPr/>
          <p:nvPr/>
        </p:nvGrpSpPr>
        <p:grpSpPr>
          <a:xfrm>
            <a:off x="606784" y="3481021"/>
            <a:ext cx="581726" cy="519217"/>
            <a:chOff x="418643" y="2533089"/>
            <a:chExt cx="717140" cy="717242"/>
          </a:xfrm>
        </p:grpSpPr>
        <p:grpSp>
          <p:nvGrpSpPr>
            <p:cNvPr id="15" name="Group 14">
              <a:extLst>
                <a:ext uri="{FF2B5EF4-FFF2-40B4-BE49-F238E27FC236}">
                  <a16:creationId xmlns:a16="http://schemas.microsoft.com/office/drawing/2014/main" id="{427F2A85-8D33-4FDB-8601-4805B4A7F248}"/>
                </a:ext>
              </a:extLst>
            </p:cNvPr>
            <p:cNvGrpSpPr/>
            <p:nvPr/>
          </p:nvGrpSpPr>
          <p:grpSpPr>
            <a:xfrm>
              <a:off x="418643" y="2533089"/>
              <a:ext cx="717140" cy="717242"/>
              <a:chOff x="418643" y="2533089"/>
              <a:chExt cx="717140" cy="717242"/>
            </a:xfrm>
          </p:grpSpPr>
          <p:sp>
            <p:nvSpPr>
              <p:cNvPr id="17" name="Freeform 5">
                <a:extLst>
                  <a:ext uri="{FF2B5EF4-FFF2-40B4-BE49-F238E27FC236}">
                    <a16:creationId xmlns:a16="http://schemas.microsoft.com/office/drawing/2014/main" id="{F7DA50FF-2C1E-4AE4-B18F-A3982A1E186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8" name="Freeform 6">
                <a:extLst>
                  <a:ext uri="{FF2B5EF4-FFF2-40B4-BE49-F238E27FC236}">
                    <a16:creationId xmlns:a16="http://schemas.microsoft.com/office/drawing/2014/main" id="{551E5539-ADFC-449E-952C-5B8738A056D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6" name="shield_3" title="Icon of a shield with an exclamation point inside">
              <a:extLst>
                <a:ext uri="{FF2B5EF4-FFF2-40B4-BE49-F238E27FC236}">
                  <a16:creationId xmlns:a16="http://schemas.microsoft.com/office/drawing/2014/main" id="{67C3C5F8-47A6-4DA8-9013-2BD59254A7DB}"/>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a:extLst>
              <a:ext uri="{FF2B5EF4-FFF2-40B4-BE49-F238E27FC236}">
                <a16:creationId xmlns:a16="http://schemas.microsoft.com/office/drawing/2014/main" id="{3924F5E2-33C2-4269-ABBD-810DF39F33DC}"/>
              </a:ext>
              <a:ext uri="{C183D7F6-B498-43B3-948B-1728B52AA6E4}">
                <adec:decorative xmlns:adec="http://schemas.microsoft.com/office/drawing/2017/decorative" val="1"/>
              </a:ext>
            </a:extLst>
          </p:cNvPr>
          <p:cNvGrpSpPr/>
          <p:nvPr/>
        </p:nvGrpSpPr>
        <p:grpSpPr>
          <a:xfrm>
            <a:off x="606784" y="4241783"/>
            <a:ext cx="581726" cy="519217"/>
            <a:chOff x="418643" y="3578249"/>
            <a:chExt cx="717140" cy="717242"/>
          </a:xfrm>
        </p:grpSpPr>
        <p:grpSp>
          <p:nvGrpSpPr>
            <p:cNvPr id="20" name="Group 19">
              <a:extLst>
                <a:ext uri="{FF2B5EF4-FFF2-40B4-BE49-F238E27FC236}">
                  <a16:creationId xmlns:a16="http://schemas.microsoft.com/office/drawing/2014/main" id="{337A1091-28D3-42C9-9E81-B521C7DE3F28}"/>
                </a:ext>
              </a:extLst>
            </p:cNvPr>
            <p:cNvGrpSpPr/>
            <p:nvPr/>
          </p:nvGrpSpPr>
          <p:grpSpPr>
            <a:xfrm>
              <a:off x="418643" y="3578249"/>
              <a:ext cx="717140" cy="717242"/>
              <a:chOff x="418643" y="2533089"/>
              <a:chExt cx="717140" cy="717242"/>
            </a:xfrm>
          </p:grpSpPr>
          <p:sp>
            <p:nvSpPr>
              <p:cNvPr id="22" name="Freeform 5">
                <a:extLst>
                  <a:ext uri="{FF2B5EF4-FFF2-40B4-BE49-F238E27FC236}">
                    <a16:creationId xmlns:a16="http://schemas.microsoft.com/office/drawing/2014/main" id="{D9C69763-0AFF-42CD-9770-7247B13C10D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3" name="Freeform 6">
                <a:extLst>
                  <a:ext uri="{FF2B5EF4-FFF2-40B4-BE49-F238E27FC236}">
                    <a16:creationId xmlns:a16="http://schemas.microsoft.com/office/drawing/2014/main" id="{D9849138-C104-4A1D-B82F-9894954B2A3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1" name="safe" title="Icon of a locked safe">
              <a:extLst>
                <a:ext uri="{FF2B5EF4-FFF2-40B4-BE49-F238E27FC236}">
                  <a16:creationId xmlns:a16="http://schemas.microsoft.com/office/drawing/2014/main" id="{91071C11-4179-4372-873F-1A718FE73058}"/>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a:extLst>
              <a:ext uri="{FF2B5EF4-FFF2-40B4-BE49-F238E27FC236}">
                <a16:creationId xmlns:a16="http://schemas.microsoft.com/office/drawing/2014/main" id="{51B4C0B2-6A40-4277-AE3D-4FE55423F2E5}"/>
              </a:ext>
              <a:ext uri="{C183D7F6-B498-43B3-948B-1728B52AA6E4}">
                <adec:decorative xmlns:adec="http://schemas.microsoft.com/office/drawing/2017/decorative" val="1"/>
              </a:ext>
            </a:extLst>
          </p:cNvPr>
          <p:cNvGrpSpPr/>
          <p:nvPr/>
        </p:nvGrpSpPr>
        <p:grpSpPr>
          <a:xfrm>
            <a:off x="605720" y="5002545"/>
            <a:ext cx="581726" cy="519217"/>
            <a:chOff x="418643" y="4623409"/>
            <a:chExt cx="717140" cy="717242"/>
          </a:xfrm>
        </p:grpSpPr>
        <p:grpSp>
          <p:nvGrpSpPr>
            <p:cNvPr id="25" name="Group 24">
              <a:extLst>
                <a:ext uri="{FF2B5EF4-FFF2-40B4-BE49-F238E27FC236}">
                  <a16:creationId xmlns:a16="http://schemas.microsoft.com/office/drawing/2014/main" id="{0C7AE195-BFB6-4956-93E6-B1989E8365DE}"/>
                </a:ext>
              </a:extLst>
            </p:cNvPr>
            <p:cNvGrpSpPr/>
            <p:nvPr/>
          </p:nvGrpSpPr>
          <p:grpSpPr>
            <a:xfrm>
              <a:off x="418643" y="4623409"/>
              <a:ext cx="717140" cy="717242"/>
              <a:chOff x="418643" y="2533089"/>
              <a:chExt cx="717140" cy="717242"/>
            </a:xfrm>
          </p:grpSpPr>
          <p:sp>
            <p:nvSpPr>
              <p:cNvPr id="27" name="Freeform 5">
                <a:extLst>
                  <a:ext uri="{FF2B5EF4-FFF2-40B4-BE49-F238E27FC236}">
                    <a16:creationId xmlns:a16="http://schemas.microsoft.com/office/drawing/2014/main" id="{ACA59E92-213F-489C-AAD7-0E86382D622D}"/>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Freeform 6">
                <a:extLst>
                  <a:ext uri="{FF2B5EF4-FFF2-40B4-BE49-F238E27FC236}">
                    <a16:creationId xmlns:a16="http://schemas.microsoft.com/office/drawing/2014/main" id="{A7156779-D9EA-407C-9FA5-7531EB8ADE4F}"/>
                  </a:ext>
                </a:extLst>
              </p:cNvPr>
              <p:cNvSpPr>
                <a:spLocks noEditPoints="1"/>
              </p:cNvSpPr>
              <p:nvPr/>
            </p:nvSpPr>
            <p:spPr bwMode="auto">
              <a:xfrm>
                <a:off x="467962"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6" name="key" title="Icon of a key">
              <a:extLst>
                <a:ext uri="{FF2B5EF4-FFF2-40B4-BE49-F238E27FC236}">
                  <a16:creationId xmlns:a16="http://schemas.microsoft.com/office/drawing/2014/main" id="{6AF19BA2-16F3-4EB3-9F59-379965B75A8A}"/>
                </a:ext>
              </a:extLst>
            </p:cNvPr>
            <p:cNvSpPr>
              <a:spLocks noChangeAspect="1" noEditPoints="1"/>
            </p:cNvSpPr>
            <p:nvPr/>
          </p:nvSpPr>
          <p:spPr bwMode="auto">
            <a:xfrm>
              <a:off x="612352" y="4804689"/>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a:extLst>
              <a:ext uri="{FF2B5EF4-FFF2-40B4-BE49-F238E27FC236}">
                <a16:creationId xmlns:a16="http://schemas.microsoft.com/office/drawing/2014/main" id="{45FBCF00-3586-4DE4-9C83-2173507E1035}"/>
              </a:ext>
              <a:ext uri="{C183D7F6-B498-43B3-948B-1728B52AA6E4}">
                <adec:decorative xmlns:adec="http://schemas.microsoft.com/office/drawing/2017/decorative" val="1"/>
              </a:ext>
            </a:extLst>
          </p:cNvPr>
          <p:cNvGrpSpPr/>
          <p:nvPr/>
        </p:nvGrpSpPr>
        <p:grpSpPr>
          <a:xfrm>
            <a:off x="605720" y="1961321"/>
            <a:ext cx="581726" cy="519217"/>
            <a:chOff x="605720" y="1961321"/>
            <a:chExt cx="581726" cy="519217"/>
          </a:xfrm>
        </p:grpSpPr>
        <p:grpSp>
          <p:nvGrpSpPr>
            <p:cNvPr id="30" name="Group 29">
              <a:extLst>
                <a:ext uri="{FF2B5EF4-FFF2-40B4-BE49-F238E27FC236}">
                  <a16:creationId xmlns:a16="http://schemas.microsoft.com/office/drawing/2014/main" id="{AFA8C849-6FDB-4784-8C08-7F35E9737E2C}"/>
                </a:ext>
              </a:extLst>
            </p:cNvPr>
            <p:cNvGrpSpPr/>
            <p:nvPr/>
          </p:nvGrpSpPr>
          <p:grpSpPr>
            <a:xfrm>
              <a:off x="605720" y="1961321"/>
              <a:ext cx="581726" cy="519217"/>
              <a:chOff x="418643" y="1487929"/>
              <a:chExt cx="717140" cy="717242"/>
            </a:xfrm>
          </p:grpSpPr>
          <p:sp>
            <p:nvSpPr>
              <p:cNvPr id="32" name="Freeform 5">
                <a:extLst>
                  <a:ext uri="{FF2B5EF4-FFF2-40B4-BE49-F238E27FC236}">
                    <a16:creationId xmlns:a16="http://schemas.microsoft.com/office/drawing/2014/main" id="{6660EC6A-C2BD-4D0D-B768-0E0DC3113F74}"/>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6">
                <a:extLst>
                  <a:ext uri="{FF2B5EF4-FFF2-40B4-BE49-F238E27FC236}">
                    <a16:creationId xmlns:a16="http://schemas.microsoft.com/office/drawing/2014/main" id="{882D4F71-2281-48F3-8210-5E9DC80502A6}"/>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4" name="Fingerprint_E928" title="Icon of a fingerprint">
              <a:extLst>
                <a:ext uri="{FF2B5EF4-FFF2-40B4-BE49-F238E27FC236}">
                  <a16:creationId xmlns:a16="http://schemas.microsoft.com/office/drawing/2014/main" id="{E91EAC69-8795-4A97-8349-1C5BD31B853E}"/>
                </a:ext>
              </a:extLst>
            </p:cNvPr>
            <p:cNvSpPr>
              <a:spLocks noChangeAspect="1" noEditPoints="1"/>
            </p:cNvSpPr>
            <p:nvPr/>
          </p:nvSpPr>
          <p:spPr bwMode="auto">
            <a:xfrm>
              <a:off x="794801" y="2080164"/>
              <a:ext cx="201269" cy="27070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38609567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The concept of Federated Services</a:t>
            </a:r>
          </a:p>
        </p:txBody>
      </p:sp>
      <p:sp>
        <p:nvSpPr>
          <p:cNvPr id="13" name="Text Placeholder 12">
            <a:extLst>
              <a:ext uri="{FF2B5EF4-FFF2-40B4-BE49-F238E27FC236}">
                <a16:creationId xmlns:a16="http://schemas.microsoft.com/office/drawing/2014/main" id="{E0B7C05B-8FB4-4106-BED4-ACD51ADA1CBE}"/>
              </a:ext>
            </a:extLst>
          </p:cNvPr>
          <p:cNvSpPr>
            <a:spLocks noGrp="1"/>
          </p:cNvSpPr>
          <p:nvPr>
            <p:ph type="body" sz="quarter" idx="47"/>
          </p:nvPr>
        </p:nvSpPr>
        <p:spPr/>
        <p:txBody>
          <a:bodyPr/>
          <a:lstStyle/>
          <a:p>
            <a:r>
              <a:rPr lang="en-US" dirty="0">
                <a:latin typeface="+mj-lt"/>
              </a:rPr>
              <a:t>Simplification method of federation scenario:</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sz="1800" dirty="0"/>
              <a:t>The website uses the authentication services of IdP-A</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r>
              <a:rPr lang="en-US" sz="1800" dirty="0"/>
              <a:t>The user authenticates with IdP-B</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r>
              <a:rPr lang="en-US" sz="1800" dirty="0"/>
              <a:t>IdP-A has a trust relationship configured with IdP-B</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r>
              <a:rPr lang="en-US" sz="1800" dirty="0"/>
              <a:t>When the user’s credentials are passed to the website, the website trusts the user and allows access</a:t>
            </a:r>
          </a:p>
        </p:txBody>
      </p:sp>
      <p:pic>
        <p:nvPicPr>
          <p:cNvPr id="11" name="Picture 10" descr="Simplifed view of how federation works.">
            <a:extLst>
              <a:ext uri="{FF2B5EF4-FFF2-40B4-BE49-F238E27FC236}">
                <a16:creationId xmlns:a16="http://schemas.microsoft.com/office/drawing/2014/main" id="{C593AA9A-FE54-4008-BF68-DBD7DCF1B4B7}"/>
              </a:ext>
            </a:extLst>
          </p:cNvPr>
          <p:cNvPicPr>
            <a:picLocks noChangeAspect="1"/>
          </p:cNvPicPr>
          <p:nvPr/>
        </p:nvPicPr>
        <p:blipFill>
          <a:blip r:embed="rId4"/>
          <a:stretch>
            <a:fillRect/>
          </a:stretch>
        </p:blipFill>
        <p:spPr>
          <a:xfrm>
            <a:off x="6504316" y="1491204"/>
            <a:ext cx="4952225" cy="3975788"/>
          </a:xfrm>
          <a:prstGeom prst="rect">
            <a:avLst/>
          </a:prstGeom>
        </p:spPr>
      </p:pic>
    </p:spTree>
    <p:custDataLst>
      <p:tags r:id="rId1"/>
    </p:custDataLst>
    <p:extLst>
      <p:ext uri="{BB962C8B-B14F-4D97-AF65-F5344CB8AC3E}">
        <p14:creationId xmlns:p14="http://schemas.microsoft.com/office/powerpoint/2010/main" val="37580303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p:txBody>
          <a:bodyPr/>
          <a:lstStyle/>
          <a:p>
            <a:r>
              <a:rPr lang="en-US" dirty="0"/>
              <a:t>The concept of directory services and Active Directory</a:t>
            </a:r>
          </a:p>
        </p:txBody>
      </p:sp>
      <p:sp>
        <p:nvSpPr>
          <p:cNvPr id="6" name="Text Placeholder 5">
            <a:extLst>
              <a:ext uri="{C183D7F6-B498-43B3-948B-1728B52AA6E4}">
                <adec:decorative xmlns:adec="http://schemas.microsoft.com/office/drawing/2017/decorative" val="0"/>
              </a:ext>
            </a:extLst>
          </p:cNvPr>
          <p:cNvSpPr>
            <a:spLocks noGrp="1"/>
          </p:cNvSpPr>
          <p:nvPr>
            <p:ph type="body" sz="quarter" idx="11"/>
          </p:nvPr>
        </p:nvSpPr>
        <p:spPr/>
        <p:txBody>
          <a:bodyPr/>
          <a:lstStyle/>
          <a:p>
            <a:pPr lvl="1"/>
            <a:r>
              <a:rPr lang="en-US" sz="1800" dirty="0">
                <a:solidFill>
                  <a:srgbClr val="171717"/>
                </a:solidFill>
                <a:latin typeface="Segoe UI" panose="020B0502040204020203" pitchFamily="34" charset="0"/>
              </a:rPr>
              <a:t>A directory is a hierarchical structure that stores information about objects on the network.</a:t>
            </a:r>
            <a:endParaRPr lang="en-US" dirty="0"/>
          </a:p>
        </p:txBody>
      </p:sp>
      <p:sp>
        <p:nvSpPr>
          <p:cNvPr id="2" name="Text Placeholder 1">
            <a:extLst>
              <a:ext uri="{C183D7F6-B498-43B3-948B-1728B52AA6E4}">
                <adec:decorative xmlns:adec="http://schemas.microsoft.com/office/drawing/2017/decorative" val="0"/>
              </a:ext>
            </a:extLst>
          </p:cNvPr>
          <p:cNvSpPr>
            <a:spLocks noGrp="1"/>
          </p:cNvSpPr>
          <p:nvPr>
            <p:ph type="body" sz="quarter" idx="15"/>
          </p:nvPr>
        </p:nvSpPr>
        <p:spPr/>
        <p:txBody>
          <a:bodyPr/>
          <a:lstStyle/>
          <a:p>
            <a:pPr>
              <a:spcBef>
                <a:spcPts val="0"/>
              </a:spcBef>
              <a:spcAft>
                <a:spcPts val="1200"/>
              </a:spcAft>
            </a:pPr>
            <a:r>
              <a:rPr lang="en-US" sz="1800" dirty="0">
                <a:solidFill>
                  <a:srgbClr val="171717"/>
                </a:solidFill>
                <a:latin typeface="Segoe UI" panose="020B0502040204020203" pitchFamily="34" charset="0"/>
              </a:rPr>
              <a:t>A directory service stores directory data and makes it available to network users, administrators, services, and applications.</a:t>
            </a:r>
          </a:p>
        </p:txBody>
      </p:sp>
      <p:sp>
        <p:nvSpPr>
          <p:cNvPr id="3" name="Text Placeholder 2">
            <a:extLst>
              <a:ext uri="{C183D7F6-B498-43B3-948B-1728B52AA6E4}">
                <adec:decorative xmlns:adec="http://schemas.microsoft.com/office/drawing/2017/decorative" val="0"/>
              </a:ext>
            </a:extLst>
          </p:cNvPr>
          <p:cNvSpPr>
            <a:spLocks noGrp="1"/>
          </p:cNvSpPr>
          <p:nvPr>
            <p:ph type="body" sz="quarter" idx="17"/>
          </p:nvPr>
        </p:nvSpPr>
        <p:spPr/>
        <p:txBody>
          <a:bodyPr/>
          <a:lstStyle/>
          <a:p>
            <a:pPr lvl="1"/>
            <a:r>
              <a:rPr lang="en-US" sz="1800" dirty="0">
                <a:solidFill>
                  <a:srgbClr val="171717"/>
                </a:solidFill>
                <a:latin typeface="Segoe UI" panose="020B0502040204020203" pitchFamily="34" charset="0"/>
              </a:rPr>
              <a:t>The best-known service of this kind is Active Directory Domain Services (AD DS), </a:t>
            </a:r>
            <a:r>
              <a:rPr lang="en-US" dirty="0"/>
              <a:t>a central component in organizations with on-premises IT infrastructure. </a:t>
            </a:r>
          </a:p>
        </p:txBody>
      </p:sp>
      <p:sp>
        <p:nvSpPr>
          <p:cNvPr id="4" name="Text Placeholder 3">
            <a:extLst>
              <a:ext uri="{C183D7F6-B498-43B3-948B-1728B52AA6E4}">
                <adec:decorative xmlns:adec="http://schemas.microsoft.com/office/drawing/2017/decorative" val="0"/>
              </a:ext>
            </a:extLst>
          </p:cNvPr>
          <p:cNvSpPr>
            <a:spLocks noGrp="1"/>
          </p:cNvSpPr>
          <p:nvPr>
            <p:ph type="body" sz="quarter" idx="19"/>
          </p:nvPr>
        </p:nvSpPr>
        <p:spPr/>
        <p:txBody>
          <a:bodyPr/>
          <a:lstStyle/>
          <a:p>
            <a:pPr lvl="1"/>
            <a:r>
              <a:rPr lang="en-US" dirty="0"/>
              <a:t>Azure Active Directory is the evolution of identity and access management solutions, providing organizations </a:t>
            </a:r>
            <a:r>
              <a:rPr lang="en-US" sz="1800" dirty="0">
                <a:solidFill>
                  <a:srgbClr val="171717"/>
                </a:solidFill>
                <a:latin typeface="Segoe UI" panose="020B0502040204020203" pitchFamily="34" charset="0"/>
              </a:rPr>
              <a:t>an Identity as a Service (IDaaS) solution for all their apps across cloud and on-premises</a:t>
            </a:r>
            <a:r>
              <a:rPr lang="en-US" sz="2000" dirty="0">
                <a:solidFill>
                  <a:srgbClr val="171717"/>
                </a:solidFill>
                <a:latin typeface="Segoe UI" panose="020B0502040204020203" pitchFamily="34" charset="0"/>
              </a:rPr>
              <a:t>.</a:t>
            </a:r>
            <a:r>
              <a:rPr lang="en-US" dirty="0"/>
              <a:t> </a:t>
            </a:r>
          </a:p>
        </p:txBody>
      </p:sp>
      <p:grpSp>
        <p:nvGrpSpPr>
          <p:cNvPr id="72" name="Group 71">
            <a:extLst>
              <a:ext uri="{FF2B5EF4-FFF2-40B4-BE49-F238E27FC236}">
                <a16:creationId xmlns:a16="http://schemas.microsoft.com/office/drawing/2014/main" id="{9FB5902D-6084-46B3-9551-13DE79860B11}"/>
              </a:ext>
              <a:ext uri="{C183D7F6-B498-43B3-948B-1728B52AA6E4}">
                <adec:decorative xmlns:adec="http://schemas.microsoft.com/office/drawing/2017/decorative" val="1"/>
              </a:ext>
            </a:extLst>
          </p:cNvPr>
          <p:cNvGrpSpPr/>
          <p:nvPr/>
        </p:nvGrpSpPr>
        <p:grpSpPr>
          <a:xfrm>
            <a:off x="418643" y="1487929"/>
            <a:ext cx="717140" cy="717242"/>
            <a:chOff x="418643" y="1487929"/>
            <a:chExt cx="717140" cy="717242"/>
          </a:xfrm>
        </p:grpSpPr>
        <p:grpSp>
          <p:nvGrpSpPr>
            <p:cNvPr id="73" name="Group 72">
              <a:extLst>
                <a:ext uri="{FF2B5EF4-FFF2-40B4-BE49-F238E27FC236}">
                  <a16:creationId xmlns:a16="http://schemas.microsoft.com/office/drawing/2014/main" id="{F7D47980-FCCE-4684-87D6-9BEA19A18935}"/>
                </a:ext>
              </a:extLst>
            </p:cNvPr>
            <p:cNvGrpSpPr/>
            <p:nvPr/>
          </p:nvGrpSpPr>
          <p:grpSpPr>
            <a:xfrm>
              <a:off x="418643" y="1487929"/>
              <a:ext cx="717140" cy="717242"/>
              <a:chOff x="418643" y="1487929"/>
              <a:chExt cx="717140" cy="717242"/>
            </a:xfrm>
          </p:grpSpPr>
          <p:sp>
            <p:nvSpPr>
              <p:cNvPr id="75" name="Freeform 5">
                <a:extLst>
                  <a:ext uri="{FF2B5EF4-FFF2-40B4-BE49-F238E27FC236}">
                    <a16:creationId xmlns:a16="http://schemas.microsoft.com/office/drawing/2014/main" id="{B7D0BC4B-0954-46F6-BC36-EC9474AAEA74}"/>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6" name="Freeform 6">
                <a:extLst>
                  <a:ext uri="{FF2B5EF4-FFF2-40B4-BE49-F238E27FC236}">
                    <a16:creationId xmlns:a16="http://schemas.microsoft.com/office/drawing/2014/main" id="{6D581B25-208F-44F1-B434-01CFD32B39FC}"/>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4" name="Lock" title="Icon of a padlock">
              <a:extLst>
                <a:ext uri="{FF2B5EF4-FFF2-40B4-BE49-F238E27FC236}">
                  <a16:creationId xmlns:a16="http://schemas.microsoft.com/office/drawing/2014/main" id="{54ADC453-4102-42C4-A156-04B893159055}"/>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76">
            <a:extLst>
              <a:ext uri="{FF2B5EF4-FFF2-40B4-BE49-F238E27FC236}">
                <a16:creationId xmlns:a16="http://schemas.microsoft.com/office/drawing/2014/main" id="{87273B97-4B71-49EB-AD73-EA56AF78F7C7}"/>
              </a:ext>
              <a:ext uri="{C183D7F6-B498-43B3-948B-1728B52AA6E4}">
                <adec:decorative xmlns:adec="http://schemas.microsoft.com/office/drawing/2017/decorative" val="1"/>
              </a:ext>
            </a:extLst>
          </p:cNvPr>
          <p:cNvGrpSpPr/>
          <p:nvPr/>
        </p:nvGrpSpPr>
        <p:grpSpPr>
          <a:xfrm>
            <a:off x="418643" y="2533089"/>
            <a:ext cx="717140" cy="717242"/>
            <a:chOff x="418643" y="2533089"/>
            <a:chExt cx="717140" cy="717242"/>
          </a:xfrm>
        </p:grpSpPr>
        <p:grpSp>
          <p:nvGrpSpPr>
            <p:cNvPr id="78" name="Group 77">
              <a:extLst>
                <a:ext uri="{FF2B5EF4-FFF2-40B4-BE49-F238E27FC236}">
                  <a16:creationId xmlns:a16="http://schemas.microsoft.com/office/drawing/2014/main" id="{C58C7F8C-82BD-4141-BD76-90CFDAB06B5B}"/>
                </a:ext>
              </a:extLst>
            </p:cNvPr>
            <p:cNvGrpSpPr/>
            <p:nvPr/>
          </p:nvGrpSpPr>
          <p:grpSpPr>
            <a:xfrm>
              <a:off x="418643" y="2533089"/>
              <a:ext cx="717140" cy="717242"/>
              <a:chOff x="418643" y="2533089"/>
              <a:chExt cx="717140" cy="717242"/>
            </a:xfrm>
          </p:grpSpPr>
          <p:sp>
            <p:nvSpPr>
              <p:cNvPr id="80" name="Freeform 5">
                <a:extLst>
                  <a:ext uri="{FF2B5EF4-FFF2-40B4-BE49-F238E27FC236}">
                    <a16:creationId xmlns:a16="http://schemas.microsoft.com/office/drawing/2014/main" id="{A9DED927-F247-4CD8-8B73-68B82A919BD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1" name="Freeform 6">
                <a:extLst>
                  <a:ext uri="{FF2B5EF4-FFF2-40B4-BE49-F238E27FC236}">
                    <a16:creationId xmlns:a16="http://schemas.microsoft.com/office/drawing/2014/main" id="{478FA208-80AA-4F4D-9B97-2F450D7CF96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9" name="shield_3" title="Icon of a shield with an exclamation point inside">
              <a:extLst>
                <a:ext uri="{FF2B5EF4-FFF2-40B4-BE49-F238E27FC236}">
                  <a16:creationId xmlns:a16="http://schemas.microsoft.com/office/drawing/2014/main" id="{EFDF83EF-1C75-47BA-B2BB-E6EFEC787405}"/>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a:extLst>
              <a:ext uri="{FF2B5EF4-FFF2-40B4-BE49-F238E27FC236}">
                <a16:creationId xmlns:a16="http://schemas.microsoft.com/office/drawing/2014/main" id="{3F4E11F9-247D-492D-84D9-7183C3D48C0D}"/>
              </a:ext>
              <a:ext uri="{C183D7F6-B498-43B3-948B-1728B52AA6E4}">
                <adec:decorative xmlns:adec="http://schemas.microsoft.com/office/drawing/2017/decorative" val="1"/>
              </a:ext>
            </a:extLst>
          </p:cNvPr>
          <p:cNvGrpSpPr/>
          <p:nvPr/>
        </p:nvGrpSpPr>
        <p:grpSpPr>
          <a:xfrm>
            <a:off x="418643" y="3578249"/>
            <a:ext cx="717140" cy="717242"/>
            <a:chOff x="418643" y="3578249"/>
            <a:chExt cx="717140" cy="717242"/>
          </a:xfrm>
        </p:grpSpPr>
        <p:grpSp>
          <p:nvGrpSpPr>
            <p:cNvPr id="83" name="Group 82">
              <a:extLst>
                <a:ext uri="{FF2B5EF4-FFF2-40B4-BE49-F238E27FC236}">
                  <a16:creationId xmlns:a16="http://schemas.microsoft.com/office/drawing/2014/main" id="{3516E8DB-E7DE-4F57-BE33-16EFE1BD9963}"/>
                </a:ext>
              </a:extLst>
            </p:cNvPr>
            <p:cNvGrpSpPr/>
            <p:nvPr/>
          </p:nvGrpSpPr>
          <p:grpSpPr>
            <a:xfrm>
              <a:off x="418643" y="3578249"/>
              <a:ext cx="717140" cy="717242"/>
              <a:chOff x="418643" y="2533089"/>
              <a:chExt cx="717140" cy="717242"/>
            </a:xfrm>
          </p:grpSpPr>
          <p:sp>
            <p:nvSpPr>
              <p:cNvPr id="85" name="Freeform 5">
                <a:extLst>
                  <a:ext uri="{FF2B5EF4-FFF2-40B4-BE49-F238E27FC236}">
                    <a16:creationId xmlns:a16="http://schemas.microsoft.com/office/drawing/2014/main" id="{10705340-0049-4BF4-A57C-8CCEA89E3DA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0" name="Freeform 6">
                <a:extLst>
                  <a:ext uri="{FF2B5EF4-FFF2-40B4-BE49-F238E27FC236}">
                    <a16:creationId xmlns:a16="http://schemas.microsoft.com/office/drawing/2014/main" id="{928893B4-78CE-4712-8A82-6391F0DF62FD}"/>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84" name="safe" title="Icon of a locked safe">
              <a:extLst>
                <a:ext uri="{FF2B5EF4-FFF2-40B4-BE49-F238E27FC236}">
                  <a16:creationId xmlns:a16="http://schemas.microsoft.com/office/drawing/2014/main" id="{DD5F75F3-E977-41E8-88DA-75AB2B72EBD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a:extLst>
              <a:ext uri="{FF2B5EF4-FFF2-40B4-BE49-F238E27FC236}">
                <a16:creationId xmlns:a16="http://schemas.microsoft.com/office/drawing/2014/main" id="{D8D884D4-5A5B-472C-80B0-26CFE4DFDE60}"/>
              </a:ext>
              <a:ext uri="{C183D7F6-B498-43B3-948B-1728B52AA6E4}">
                <adec:decorative xmlns:adec="http://schemas.microsoft.com/office/drawing/2017/decorative" val="1"/>
              </a:ext>
            </a:extLst>
          </p:cNvPr>
          <p:cNvGrpSpPr/>
          <p:nvPr/>
        </p:nvGrpSpPr>
        <p:grpSpPr>
          <a:xfrm>
            <a:off x="418643" y="4623409"/>
            <a:ext cx="717140" cy="717242"/>
            <a:chOff x="418643" y="4623409"/>
            <a:chExt cx="717140" cy="717242"/>
          </a:xfrm>
        </p:grpSpPr>
        <p:grpSp>
          <p:nvGrpSpPr>
            <p:cNvPr id="132" name="Group 131">
              <a:extLst>
                <a:ext uri="{FF2B5EF4-FFF2-40B4-BE49-F238E27FC236}">
                  <a16:creationId xmlns:a16="http://schemas.microsoft.com/office/drawing/2014/main" id="{51CE1FF4-2E14-498E-8779-EB500856379F}"/>
                </a:ext>
              </a:extLst>
            </p:cNvPr>
            <p:cNvGrpSpPr/>
            <p:nvPr/>
          </p:nvGrpSpPr>
          <p:grpSpPr>
            <a:xfrm>
              <a:off x="418643" y="4623409"/>
              <a:ext cx="717140" cy="717242"/>
              <a:chOff x="418643" y="2533089"/>
              <a:chExt cx="717140" cy="717242"/>
            </a:xfrm>
          </p:grpSpPr>
          <p:sp>
            <p:nvSpPr>
              <p:cNvPr id="134" name="Freeform 5">
                <a:extLst>
                  <a:ext uri="{FF2B5EF4-FFF2-40B4-BE49-F238E27FC236}">
                    <a16:creationId xmlns:a16="http://schemas.microsoft.com/office/drawing/2014/main" id="{25F7E2FF-343F-4D9E-8425-830CBFFC26DF}"/>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5" name="Freeform 6">
                <a:extLst>
                  <a:ext uri="{FF2B5EF4-FFF2-40B4-BE49-F238E27FC236}">
                    <a16:creationId xmlns:a16="http://schemas.microsoft.com/office/drawing/2014/main" id="{63DFCFDC-80E1-402E-B339-FE3515A2170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5" name="key" title="Icon of a key">
              <a:extLst>
                <a:ext uri="{FF2B5EF4-FFF2-40B4-BE49-F238E27FC236}">
                  <a16:creationId xmlns:a16="http://schemas.microsoft.com/office/drawing/2014/main" id="{CA7730B6-9359-481A-B29C-75BC0B2F5B26}"/>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9466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grpSp>
        <p:nvGrpSpPr>
          <p:cNvPr id="10" name="Group 9">
            <a:extLst>
              <a:ext uri="{FF2B5EF4-FFF2-40B4-BE49-F238E27FC236}">
                <a16:creationId xmlns:a16="http://schemas.microsoft.com/office/drawing/2014/main" id="{A7ECF7A6-0C4F-44EB-942E-2DDAAC3C26AD}"/>
              </a:ext>
              <a:ext uri="{C183D7F6-B498-43B3-948B-1728B52AA6E4}">
                <adec:decorative xmlns:adec="http://schemas.microsoft.com/office/drawing/2017/decorative" val="1"/>
              </a:ext>
            </a:extLst>
          </p:cNvPr>
          <p:cNvGrpSpPr/>
          <p:nvPr/>
        </p:nvGrpSpPr>
        <p:grpSpPr>
          <a:xfrm>
            <a:off x="3031668" y="2125568"/>
            <a:ext cx="702132" cy="702232"/>
            <a:chOff x="3031668" y="1620002"/>
            <a:chExt cx="702132" cy="702232"/>
          </a:xfrm>
        </p:grpSpPr>
        <p:sp>
          <p:nvSpPr>
            <p:cNvPr id="31" name="Freeform 5">
              <a:extLst>
                <a:ext uri="{FF2B5EF4-FFF2-40B4-BE49-F238E27FC236}">
                  <a16:creationId xmlns:a16="http://schemas.microsoft.com/office/drawing/2014/main" id="{D616F46A-8C8E-475E-91F4-D968F21F5186}"/>
                </a:ext>
              </a:extLst>
            </p:cNvPr>
            <p:cNvSpPr>
              <a:spLocks/>
            </p:cNvSpPr>
            <p:nvPr/>
          </p:nvSpPr>
          <p:spPr bwMode="auto">
            <a:xfrm>
              <a:off x="3031668" y="162000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4" name="Freeform 6">
              <a:extLst>
                <a:ext uri="{FF2B5EF4-FFF2-40B4-BE49-F238E27FC236}">
                  <a16:creationId xmlns:a16="http://schemas.microsoft.com/office/drawing/2014/main" id="{3931DC69-4D5C-40B4-80D2-7FDE66A622D0}"/>
                </a:ext>
              </a:extLst>
            </p:cNvPr>
            <p:cNvSpPr>
              <a:spLocks noEditPoints="1"/>
            </p:cNvSpPr>
            <p:nvPr/>
          </p:nvSpPr>
          <p:spPr bwMode="auto">
            <a:xfrm>
              <a:off x="3079954" y="166886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6" name="Text Placeholder 5"/>
          <p:cNvSpPr>
            <a:spLocks noGrp="1"/>
          </p:cNvSpPr>
          <p:nvPr>
            <p:ph type="body" sz="quarter" idx="21"/>
          </p:nvPr>
        </p:nvSpPr>
        <p:spPr>
          <a:xfrm>
            <a:off x="4125230" y="1864466"/>
            <a:ext cx="7695069" cy="1224436"/>
          </a:xfrm>
        </p:spPr>
        <p:txBody>
          <a:bodyPr/>
          <a:lstStyle/>
          <a:p>
            <a:pPr lvl="1"/>
            <a:r>
              <a:rPr lang="en-US" dirty="0"/>
              <a:t>Describe security and compliance concepts and methodologies</a:t>
            </a:r>
          </a:p>
        </p:txBody>
      </p:sp>
      <p:sp>
        <p:nvSpPr>
          <p:cNvPr id="7" name="document_6">
            <a:extLst>
              <a:ext uri="{FF2B5EF4-FFF2-40B4-BE49-F238E27FC236}">
                <a16:creationId xmlns:a16="http://schemas.microsoft.com/office/drawing/2014/main" id="{F457FF47-DD2C-4593-8496-47EA81204508}"/>
              </a:ext>
              <a:ext uri="{C183D7F6-B498-43B3-948B-1728B52AA6E4}">
                <adec:decorative xmlns:adec="http://schemas.microsoft.com/office/drawing/2017/decorative" val="1"/>
              </a:ext>
            </a:extLst>
          </p:cNvPr>
          <p:cNvSpPr>
            <a:spLocks noChangeAspect="1" noEditPoints="1"/>
          </p:cNvSpPr>
          <p:nvPr/>
        </p:nvSpPr>
        <p:spPr bwMode="auto">
          <a:xfrm>
            <a:off x="3236430" y="2274709"/>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Text Placeholder 5">
            <a:extLst>
              <a:ext uri="{FF2B5EF4-FFF2-40B4-BE49-F238E27FC236}">
                <a16:creationId xmlns:a16="http://schemas.microsoft.com/office/drawing/2014/main" id="{10C67D0E-1FAF-41BE-9F37-2E9A7FA4AB68}"/>
              </a:ext>
            </a:extLst>
          </p:cNvPr>
          <p:cNvSpPr txBox="1">
            <a:spLocks/>
          </p:cNvSpPr>
          <p:nvPr/>
        </p:nvSpPr>
        <p:spPr>
          <a:xfrm>
            <a:off x="3976688" y="3433215"/>
            <a:ext cx="7695070" cy="741783"/>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Describe identity concepts</a:t>
            </a:r>
          </a:p>
        </p:txBody>
      </p:sp>
      <p:grpSp>
        <p:nvGrpSpPr>
          <p:cNvPr id="18" name="Group 17">
            <a:extLst>
              <a:ext uri="{FF2B5EF4-FFF2-40B4-BE49-F238E27FC236}">
                <a16:creationId xmlns:a16="http://schemas.microsoft.com/office/drawing/2014/main" id="{A6FC70B1-70BA-49BB-8510-F944224DF19B}"/>
              </a:ext>
              <a:ext uri="{C183D7F6-B498-43B3-948B-1728B52AA6E4}">
                <adec:decorative xmlns:adec="http://schemas.microsoft.com/office/drawing/2017/decorative" val="1"/>
              </a:ext>
            </a:extLst>
          </p:cNvPr>
          <p:cNvGrpSpPr/>
          <p:nvPr/>
        </p:nvGrpSpPr>
        <p:grpSpPr>
          <a:xfrm>
            <a:off x="3031668" y="3363197"/>
            <a:ext cx="702132" cy="702232"/>
            <a:chOff x="3031668" y="477199"/>
            <a:chExt cx="702132" cy="702232"/>
          </a:xfrm>
        </p:grpSpPr>
        <p:grpSp>
          <p:nvGrpSpPr>
            <p:cNvPr id="19" name="Group 18">
              <a:extLst>
                <a:ext uri="{FF2B5EF4-FFF2-40B4-BE49-F238E27FC236}">
                  <a16:creationId xmlns:a16="http://schemas.microsoft.com/office/drawing/2014/main" id="{A3E349F8-F1FE-4A44-901B-6604D3F1C60B}"/>
                </a:ext>
              </a:extLst>
            </p:cNvPr>
            <p:cNvGrpSpPr/>
            <p:nvPr/>
          </p:nvGrpSpPr>
          <p:grpSpPr>
            <a:xfrm>
              <a:off x="3031668" y="477199"/>
              <a:ext cx="702132" cy="702232"/>
              <a:chOff x="3031668" y="477199"/>
              <a:chExt cx="702132" cy="702232"/>
            </a:xfrm>
          </p:grpSpPr>
          <p:sp>
            <p:nvSpPr>
              <p:cNvPr id="21" name="Freeform 5">
                <a:extLst>
                  <a:ext uri="{FF2B5EF4-FFF2-40B4-BE49-F238E27FC236}">
                    <a16:creationId xmlns:a16="http://schemas.microsoft.com/office/drawing/2014/main" id="{C63DE97E-15A7-4274-BA9D-47922E472C09}"/>
                  </a:ext>
                </a:extLst>
              </p:cNvPr>
              <p:cNvSpPr>
                <a:spLocks/>
              </p:cNvSpPr>
              <p:nvPr/>
            </p:nvSpPr>
            <p:spPr bwMode="auto">
              <a:xfrm>
                <a:off x="3031668" y="477199"/>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6">
                <a:extLst>
                  <a:ext uri="{FF2B5EF4-FFF2-40B4-BE49-F238E27FC236}">
                    <a16:creationId xmlns:a16="http://schemas.microsoft.com/office/drawing/2014/main" id="{8D81D9CE-A05A-4F3C-B06E-4E0F24CDFC75}"/>
                  </a:ext>
                </a:extLst>
              </p:cNvPr>
              <p:cNvSpPr>
                <a:spLocks noEditPoints="1"/>
              </p:cNvSpPr>
              <p:nvPr/>
            </p:nvSpPr>
            <p:spPr bwMode="auto">
              <a:xfrm>
                <a:off x="3079954" y="526060"/>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0" name="Fingerprint_E928" title="Icon of a fingerprint">
              <a:extLst>
                <a:ext uri="{FF2B5EF4-FFF2-40B4-BE49-F238E27FC236}">
                  <a16:creationId xmlns:a16="http://schemas.microsoft.com/office/drawing/2014/main" id="{8DC049F3-B9E1-43AA-B7DA-D75D18DF5858}"/>
                </a:ext>
              </a:extLst>
            </p:cNvPr>
            <p:cNvSpPr>
              <a:spLocks noChangeAspect="1" noEditPoints="1"/>
            </p:cNvSpPr>
            <p:nvPr/>
          </p:nvSpPr>
          <p:spPr bwMode="auto">
            <a:xfrm>
              <a:off x="3267017" y="672697"/>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57AE-F9D5-49D5-B545-F7004774D7C4}"/>
              </a:ext>
            </a:extLst>
          </p:cNvPr>
          <p:cNvSpPr>
            <a:spLocks noGrp="1"/>
          </p:cNvSpPr>
          <p:nvPr>
            <p:ph type="title"/>
          </p:nvPr>
        </p:nvSpPr>
        <p:spPr/>
        <p:txBody>
          <a:bodyPr/>
          <a:lstStyle/>
          <a:p>
            <a:r>
              <a:rPr lang="en-US" dirty="0"/>
              <a:t>Module Summary</a:t>
            </a:r>
          </a:p>
        </p:txBody>
      </p:sp>
      <p:sp>
        <p:nvSpPr>
          <p:cNvPr id="3" name="Content Placeholder 2">
            <a:extLst>
              <a:ext uri="{FF2B5EF4-FFF2-40B4-BE49-F238E27FC236}">
                <a16:creationId xmlns:a16="http://schemas.microsoft.com/office/drawing/2014/main" id="{7493F586-08BB-4F42-964A-CD015D138CB3}"/>
              </a:ext>
            </a:extLst>
          </p:cNvPr>
          <p:cNvSpPr txBox="1">
            <a:spLocks/>
          </p:cNvSpPr>
          <p:nvPr/>
        </p:nvSpPr>
        <p:spPr>
          <a:xfrm>
            <a:off x="418871" y="1289007"/>
            <a:ext cx="11354257" cy="4062651"/>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In this module, you have:</a:t>
            </a:r>
          </a:p>
          <a:p>
            <a:pPr marL="342900" indent="-342900">
              <a:buFont typeface="Arial" panose="020B0604020202020204" pitchFamily="34" charset="0"/>
              <a:buChar char="•"/>
            </a:pPr>
            <a:r>
              <a:rPr lang="en-US" sz="1800" dirty="0">
                <a:latin typeface="+mn-lt"/>
              </a:rPr>
              <a:t>Learned about some important security concepts and methodologies.</a:t>
            </a:r>
          </a:p>
          <a:p>
            <a:pPr marL="1028700" lvl="3" indent="-342900"/>
            <a:r>
              <a:rPr lang="en-US" sz="1600" dirty="0"/>
              <a:t>Learned about the Zero Trust methodology, the guiding principles and the six foundational elements used in the Zero Trust model.</a:t>
            </a:r>
          </a:p>
          <a:p>
            <a:pPr marL="1028700" lvl="3" indent="-342900"/>
            <a:r>
              <a:rPr lang="en-US" sz="1600" dirty="0"/>
              <a:t>Looked at the shared responsibility model.</a:t>
            </a:r>
          </a:p>
          <a:p>
            <a:pPr marL="1028700" lvl="3" indent="-342900"/>
            <a:r>
              <a:rPr lang="en-US" sz="1600" dirty="0"/>
              <a:t>Learned about defense in depth and the tradeoffs associated with CIA triad.</a:t>
            </a:r>
          </a:p>
          <a:p>
            <a:pPr marL="1028700" lvl="3" indent="-342900"/>
            <a:r>
              <a:rPr lang="en-US" sz="1600" dirty="0"/>
              <a:t>Learned about common cybersecurity threats including threats to business and personal data.</a:t>
            </a:r>
          </a:p>
          <a:p>
            <a:pPr marL="342900" indent="-342900">
              <a:buFont typeface="Arial" panose="020B0604020202020204" pitchFamily="34" charset="0"/>
              <a:buChar char="•"/>
            </a:pPr>
            <a:r>
              <a:rPr lang="en-US" sz="1800" dirty="0">
                <a:latin typeface="+mn-lt"/>
              </a:rPr>
              <a:t>Learned about some important identity concepts.</a:t>
            </a:r>
          </a:p>
          <a:p>
            <a:pPr marL="1028700" lvl="3" indent="-342900"/>
            <a:r>
              <a:rPr lang="en-US" sz="1600" dirty="0"/>
              <a:t>Learned about the concept of identity as a security perimeter &amp; the four pillars of identity</a:t>
            </a:r>
          </a:p>
          <a:p>
            <a:pPr marL="1028700" lvl="3" indent="-342900"/>
            <a:r>
              <a:rPr lang="en-US" sz="1600" dirty="0"/>
              <a:t>Learned about identity-related services, including the role of identity provider, federation, and directory services</a:t>
            </a:r>
          </a:p>
          <a:p>
            <a:pPr marL="1028700" lvl="3" indent="-342900"/>
            <a:endParaRPr lang="en-US" sz="1600" dirty="0"/>
          </a:p>
          <a:p>
            <a:pPr marL="342900" lvl="1" indent="-342900"/>
            <a:endParaRPr lang="en-US" sz="1800" dirty="0"/>
          </a:p>
        </p:txBody>
      </p:sp>
    </p:spTree>
    <p:extLst>
      <p:ext uri="{BB962C8B-B14F-4D97-AF65-F5344CB8AC3E}">
        <p14:creationId xmlns:p14="http://schemas.microsoft.com/office/powerpoint/2010/main" val="5612786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r>
              <a:rPr lang="en-US" dirty="0"/>
              <a:t>Lesson 1: Describe security and compliance concepts and methodologies</a:t>
            </a:r>
            <a:br>
              <a:rPr lang="en-US" dirty="0"/>
            </a:br>
            <a:endParaRPr lang="en-US" dirty="0"/>
          </a:p>
        </p:txBody>
      </p:sp>
      <p:sp>
        <p:nvSpPr>
          <p:cNvPr id="2" name="document_6" title="Icon of a document with a padlock in the lower right corner">
            <a:extLst>
              <a:ext uri="{FF2B5EF4-FFF2-40B4-BE49-F238E27FC236}">
                <a16:creationId xmlns:a16="http://schemas.microsoft.com/office/drawing/2014/main" id="{3E3E23E5-E37C-4844-865D-D21861FC7D47}"/>
              </a:ext>
            </a:extLst>
          </p:cNvPr>
          <p:cNvSpPr>
            <a:spLocks noChangeAspect="1" noEditPoints="1"/>
          </p:cNvSpPr>
          <p:nvPr/>
        </p:nvSpPr>
        <p:spPr bwMode="auto">
          <a:xfrm>
            <a:off x="10094976" y="2779776"/>
            <a:ext cx="1280160" cy="12801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22817505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4A56-20F5-44DD-9E38-0FFBD8BE26CC}"/>
              </a:ext>
            </a:extLst>
          </p:cNvPr>
          <p:cNvSpPr>
            <a:spLocks noGrp="1"/>
          </p:cNvSpPr>
          <p:nvPr>
            <p:ph type="title"/>
          </p:nvPr>
        </p:nvSpPr>
        <p:spPr/>
        <p:txBody>
          <a:bodyPr/>
          <a:lstStyle/>
          <a:p>
            <a:r>
              <a:rPr lang="en-US" dirty="0"/>
              <a:t>Lesson 1 Introduction</a:t>
            </a:r>
          </a:p>
        </p:txBody>
      </p:sp>
      <p:sp>
        <p:nvSpPr>
          <p:cNvPr id="3" name="Content Placeholder 8">
            <a:extLst>
              <a:ext uri="{FF2B5EF4-FFF2-40B4-BE49-F238E27FC236}">
                <a16:creationId xmlns:a16="http://schemas.microsoft.com/office/drawing/2014/main" id="{5A34F9A8-5589-42E3-976C-DD5EFB79C486}"/>
              </a:ext>
            </a:extLst>
          </p:cNvPr>
          <p:cNvSpPr txBox="1">
            <a:spLocks/>
          </p:cNvSpPr>
          <p:nvPr/>
        </p:nvSpPr>
        <p:spPr>
          <a:xfrm>
            <a:off x="418642" y="1457325"/>
            <a:ext cx="11354257" cy="1971675"/>
          </a:xfrm>
          <a:prstGeom prst="rect">
            <a:avLst/>
          </a:prstGeom>
        </p:spPr>
        <p:txBody>
          <a:bodyPr lIns="0"/>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After completing this lesson, you'll be able to:</a:t>
            </a:r>
          </a:p>
          <a:p>
            <a:pPr marL="342900" indent="-342900">
              <a:buFont typeface="Arial" panose="020B0604020202020204" pitchFamily="34" charset="0"/>
              <a:buChar char="•"/>
            </a:pPr>
            <a:r>
              <a:rPr lang="en-US" sz="2000" dirty="0">
                <a:latin typeface="+mn-lt"/>
              </a:rPr>
              <a:t>Describe the Zero Trust and shared responsibility models.</a:t>
            </a:r>
          </a:p>
          <a:p>
            <a:pPr marL="342900" indent="-342900">
              <a:buFont typeface="Arial" panose="020B0604020202020204" pitchFamily="34" charset="0"/>
              <a:buChar char="•"/>
            </a:pPr>
            <a:r>
              <a:rPr lang="en-US" sz="2000" dirty="0">
                <a:latin typeface="+mn-lt"/>
              </a:rPr>
              <a:t>Describe common security threats and ways to protect through the defense in-depth security model.</a:t>
            </a:r>
          </a:p>
          <a:p>
            <a:pPr marL="342900" indent="-342900">
              <a:buFont typeface="Arial" panose="020B0604020202020204" pitchFamily="34" charset="0"/>
              <a:buChar char="•"/>
            </a:pPr>
            <a:r>
              <a:rPr lang="en-US" sz="2000" dirty="0">
                <a:latin typeface="+mn-lt"/>
              </a:rPr>
              <a:t>Describe the concepts of encryption and hashing.</a:t>
            </a:r>
          </a:p>
          <a:p>
            <a:pPr marL="342900" indent="-342900">
              <a:buFont typeface="Arial" panose="020B0604020202020204" pitchFamily="34" charset="0"/>
              <a:buChar char="•"/>
            </a:pPr>
            <a:r>
              <a:rPr lang="en-US" sz="2000" dirty="0">
                <a:latin typeface="+mn-lt"/>
              </a:rPr>
              <a:t>Describe the cloud adoption framework.</a:t>
            </a:r>
          </a:p>
        </p:txBody>
      </p:sp>
    </p:spTree>
    <p:extLst>
      <p:ext uri="{BB962C8B-B14F-4D97-AF65-F5344CB8AC3E}">
        <p14:creationId xmlns:p14="http://schemas.microsoft.com/office/powerpoint/2010/main" val="25464476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Zero-trust methodology</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120689"/>
            <a:ext cx="5578932" cy="4170839"/>
          </a:xfrm>
        </p:spPr>
        <p:txBody>
          <a:bodyPr>
            <a:noAutofit/>
          </a:bodyPr>
          <a:lstStyle/>
          <a:p>
            <a:r>
              <a:rPr lang="en-US" sz="1800" dirty="0"/>
              <a:t>Zero Trust guiding principles</a:t>
            </a:r>
          </a:p>
          <a:p>
            <a:pPr marL="285750" lvl="1" indent="-285750">
              <a:buFont typeface="Arial" panose="020B0604020202020204" pitchFamily="34" charset="0"/>
              <a:buChar char="•"/>
            </a:pPr>
            <a:r>
              <a:rPr lang="en-US" sz="1500" dirty="0"/>
              <a:t>Verify explicitly</a:t>
            </a:r>
          </a:p>
          <a:p>
            <a:pPr marL="285750" lvl="1" indent="-285750">
              <a:buFont typeface="Arial" panose="020B0604020202020204" pitchFamily="34" charset="0"/>
              <a:buChar char="•"/>
            </a:pPr>
            <a:r>
              <a:rPr lang="en-US" sz="1500" dirty="0"/>
              <a:t>Least privileged access</a:t>
            </a:r>
          </a:p>
          <a:p>
            <a:pPr marL="285750" lvl="1" indent="-285750">
              <a:spcAft>
                <a:spcPts val="1200"/>
              </a:spcAft>
              <a:buFont typeface="Arial" panose="020B0604020202020204" pitchFamily="34" charset="0"/>
              <a:buChar char="•"/>
            </a:pPr>
            <a:r>
              <a:rPr lang="en-US" sz="1500" dirty="0"/>
              <a:t>Assume breach</a:t>
            </a:r>
          </a:p>
          <a:p>
            <a:r>
              <a:rPr lang="en-US" sz="1800" dirty="0"/>
              <a:t>Six foundational pillars</a:t>
            </a:r>
          </a:p>
          <a:p>
            <a:pPr marL="285750" lvl="1" indent="-285750">
              <a:buFont typeface="Arial" panose="020B0604020202020204" pitchFamily="34" charset="0"/>
              <a:buChar char="•"/>
            </a:pPr>
            <a:r>
              <a:rPr lang="en-US" sz="1500" b="1" dirty="0"/>
              <a:t>Identities</a:t>
            </a:r>
            <a:r>
              <a:rPr lang="en-US" sz="1500" dirty="0"/>
              <a:t> may be users, services, or devices.</a:t>
            </a:r>
          </a:p>
          <a:p>
            <a:pPr marL="285750" lvl="1" indent="-285750">
              <a:buFont typeface="Arial" panose="020B0604020202020204" pitchFamily="34" charset="0"/>
              <a:buChar char="•"/>
            </a:pPr>
            <a:r>
              <a:rPr lang="en-US" sz="1500" b="1" dirty="0"/>
              <a:t>Devices</a:t>
            </a:r>
            <a:r>
              <a:rPr lang="en-US" sz="1500" dirty="0"/>
              <a:t> create a large attack surface as data flows.</a:t>
            </a:r>
          </a:p>
          <a:p>
            <a:pPr marL="285750" lvl="1" indent="-285750">
              <a:buFont typeface="Arial" panose="020B0604020202020204" pitchFamily="34" charset="0"/>
              <a:buChar char="•"/>
            </a:pPr>
            <a:r>
              <a:rPr lang="en-US" sz="1500" b="1" dirty="0"/>
              <a:t>Applications</a:t>
            </a:r>
            <a:r>
              <a:rPr lang="en-US" sz="1500" dirty="0"/>
              <a:t> are the way that data is consumed.</a:t>
            </a:r>
          </a:p>
          <a:p>
            <a:pPr marL="285750" lvl="1" indent="-285750">
              <a:buFont typeface="Arial" panose="020B0604020202020204" pitchFamily="34" charset="0"/>
              <a:buChar char="•"/>
            </a:pPr>
            <a:r>
              <a:rPr lang="en-US" sz="1500" b="1" dirty="0"/>
              <a:t>Data</a:t>
            </a:r>
            <a:r>
              <a:rPr lang="en-US" sz="1500" dirty="0"/>
              <a:t> should be classified, labeled, and encrypted based on its attributes.</a:t>
            </a:r>
          </a:p>
          <a:p>
            <a:pPr marL="285750" lvl="1" indent="-285750">
              <a:buFont typeface="Arial" panose="020B0604020202020204" pitchFamily="34" charset="0"/>
              <a:buChar char="•"/>
            </a:pPr>
            <a:r>
              <a:rPr lang="en-US" sz="1500" b="1" dirty="0"/>
              <a:t>Infrastructure</a:t>
            </a:r>
            <a:r>
              <a:rPr lang="en-US" sz="1500" dirty="0"/>
              <a:t> whether on-premises or cloud based, represents a threat vector.</a:t>
            </a:r>
          </a:p>
          <a:p>
            <a:pPr marL="285750" lvl="1" indent="-285750">
              <a:buFont typeface="Arial" panose="020B0604020202020204" pitchFamily="34" charset="0"/>
              <a:buChar char="•"/>
            </a:pPr>
            <a:r>
              <a:rPr lang="en-US" sz="1500" b="1" dirty="0"/>
              <a:t>Networks</a:t>
            </a:r>
            <a:r>
              <a:rPr lang="en-US" sz="1500" dirty="0"/>
              <a:t> should be segmented.</a:t>
            </a:r>
          </a:p>
          <a:p>
            <a:pPr lvl="1"/>
            <a:endParaRPr lang="en-US" dirty="0"/>
          </a:p>
        </p:txBody>
      </p:sp>
      <p:pic>
        <p:nvPicPr>
          <p:cNvPr id="2" name="Picture 1" descr="Image of house used to convey the concept of Zero Trust.  Guiding principles are the foundation, then six pillars are holding up the roof of the house.">
            <a:extLst>
              <a:ext uri="{FF2B5EF4-FFF2-40B4-BE49-F238E27FC236}">
                <a16:creationId xmlns:a16="http://schemas.microsoft.com/office/drawing/2014/main" id="{B2200626-7FDA-44DB-B99D-E15C7B379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20688"/>
            <a:ext cx="5823317" cy="4170840"/>
          </a:xfrm>
          <a:prstGeom prst="rect">
            <a:avLst/>
          </a:prstGeom>
        </p:spPr>
      </p:pic>
    </p:spTree>
    <p:custDataLst>
      <p:tags r:id="rId1"/>
    </p:custDataLst>
    <p:extLst>
      <p:ext uri="{BB962C8B-B14F-4D97-AF65-F5344CB8AC3E}">
        <p14:creationId xmlns:p14="http://schemas.microsoft.com/office/powerpoint/2010/main" val="15939365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97B2-60E6-4FC4-ABD3-3C9BE6658F59}"/>
              </a:ext>
            </a:extLst>
          </p:cNvPr>
          <p:cNvSpPr>
            <a:spLocks noGrp="1"/>
          </p:cNvSpPr>
          <p:nvPr>
            <p:ph type="title"/>
          </p:nvPr>
        </p:nvSpPr>
        <p:spPr/>
        <p:txBody>
          <a:bodyPr/>
          <a:lstStyle/>
          <a:p>
            <a:r>
              <a:rPr lang="en-US" dirty="0"/>
              <a:t>Defense in depth</a:t>
            </a:r>
            <a:br>
              <a:rPr lang="en-US" b="1" i="0" dirty="0">
                <a:solidFill>
                  <a:srgbClr val="171717"/>
                </a:solidFill>
                <a:effectLst/>
                <a:latin typeface="Segoe UI" panose="020B0502040204020203" pitchFamily="34" charset="0"/>
              </a:rPr>
            </a:br>
            <a:endParaRPr lang="en-US" dirty="0"/>
          </a:p>
        </p:txBody>
      </p:sp>
      <p:sp>
        <p:nvSpPr>
          <p:cNvPr id="3" name="Text Placeholder 2">
            <a:extLst>
              <a:ext uri="{FF2B5EF4-FFF2-40B4-BE49-F238E27FC236}">
                <a16:creationId xmlns:a16="http://schemas.microsoft.com/office/drawing/2014/main" id="{93F8F973-F0CD-4174-93A2-C6AE7CCF1940}"/>
              </a:ext>
            </a:extLst>
          </p:cNvPr>
          <p:cNvSpPr>
            <a:spLocks noGrp="1"/>
          </p:cNvSpPr>
          <p:nvPr>
            <p:ph type="body" sz="quarter" idx="42"/>
          </p:nvPr>
        </p:nvSpPr>
        <p:spPr>
          <a:xfrm>
            <a:off x="418643" y="1342597"/>
            <a:ext cx="6843217" cy="4387643"/>
          </a:xfrm>
        </p:spPr>
        <p:txBody>
          <a:bodyPr/>
          <a:lstStyle/>
          <a:p>
            <a:pPr algn="l"/>
            <a:r>
              <a:rPr lang="en-US" sz="1600" b="1" i="0" dirty="0">
                <a:solidFill>
                  <a:srgbClr val="171717"/>
                </a:solidFill>
                <a:effectLst/>
                <a:latin typeface="Segoe UI" panose="020B0502040204020203" pitchFamily="34" charset="0"/>
              </a:rPr>
              <a:t>Defense in depth uses a layered approach to security:</a:t>
            </a:r>
            <a:endParaRPr lang="en-US" sz="1600" b="1" i="0" dirty="0">
              <a:effectLst/>
              <a:latin typeface="Segoe UI" panose="020B0502040204020203" pitchFamily="34" charset="0"/>
            </a:endParaRPr>
          </a:p>
          <a:p>
            <a:pPr marL="285750" indent="-285750" algn="l">
              <a:buFont typeface="Arial" panose="020B0604020202020204" pitchFamily="34" charset="0"/>
              <a:buChar char="•"/>
            </a:pPr>
            <a:r>
              <a:rPr lang="en-US" sz="1400" b="1" i="0" dirty="0">
                <a:effectLst/>
                <a:latin typeface="Segoe UI" panose="020B0502040204020203" pitchFamily="34" charset="0"/>
              </a:rPr>
              <a:t>Physical</a:t>
            </a:r>
            <a:r>
              <a:rPr lang="en-US" sz="1400" b="0" i="0" dirty="0">
                <a:effectLst/>
                <a:latin typeface="Segoe UI" panose="020B0502040204020203" pitchFamily="34" charset="0"/>
              </a:rPr>
              <a:t> security such as limiting access to a datacenter to only authorized personnel.</a:t>
            </a:r>
          </a:p>
          <a:p>
            <a:pPr marL="285750" indent="-285750" algn="l">
              <a:buFont typeface="Arial" panose="020B0604020202020204" pitchFamily="34" charset="0"/>
              <a:buChar char="•"/>
            </a:pPr>
            <a:r>
              <a:rPr lang="en-US" sz="1400" b="1" i="0" dirty="0">
                <a:effectLst/>
                <a:latin typeface="Segoe UI" panose="020B0502040204020203" pitchFamily="34" charset="0"/>
              </a:rPr>
              <a:t>Identity and access</a:t>
            </a:r>
            <a:r>
              <a:rPr lang="en-US" sz="1400" b="0" i="0" dirty="0">
                <a:effectLst/>
                <a:latin typeface="Segoe UI" panose="020B0502040204020203" pitchFamily="34" charset="0"/>
              </a:rPr>
              <a:t> security controlling access to infrastructure and change control.</a:t>
            </a:r>
          </a:p>
          <a:p>
            <a:pPr marL="285750" indent="-285750" algn="l">
              <a:buFont typeface="Arial" panose="020B0604020202020204" pitchFamily="34" charset="0"/>
              <a:buChar char="•"/>
            </a:pPr>
            <a:r>
              <a:rPr lang="en-US" sz="1400" b="1" i="0" dirty="0">
                <a:effectLst/>
                <a:latin typeface="Segoe UI" panose="020B0502040204020203" pitchFamily="34" charset="0"/>
              </a:rPr>
              <a:t>Perimeter</a:t>
            </a:r>
            <a:r>
              <a:rPr lang="en-US" sz="1400" b="0" i="0" dirty="0">
                <a:effectLst/>
                <a:latin typeface="Segoe UI" panose="020B0502040204020203" pitchFamily="34" charset="0"/>
              </a:rPr>
              <a:t> security including distributed denial of service (DDoS) protection to filter large-scale attacks before they can cause a denial of service for users.</a:t>
            </a:r>
          </a:p>
          <a:p>
            <a:pPr marL="285750" indent="-285750" algn="l">
              <a:buFont typeface="Arial" panose="020B0604020202020204" pitchFamily="34" charset="0"/>
              <a:buChar char="•"/>
            </a:pPr>
            <a:r>
              <a:rPr lang="en-US" sz="1400" b="1" i="0" dirty="0">
                <a:effectLst/>
                <a:latin typeface="Segoe UI" panose="020B0502040204020203" pitchFamily="34" charset="0"/>
              </a:rPr>
              <a:t>Network</a:t>
            </a:r>
            <a:r>
              <a:rPr lang="en-US" sz="1400" b="0" i="0" dirty="0">
                <a:effectLst/>
                <a:latin typeface="Segoe UI" panose="020B0502040204020203" pitchFamily="34" charset="0"/>
              </a:rPr>
              <a:t> security can limit communication between resources using segmentation and access controls.</a:t>
            </a:r>
          </a:p>
          <a:p>
            <a:pPr marL="285750" indent="-285750" algn="l">
              <a:buFont typeface="Arial" panose="020B0604020202020204" pitchFamily="34" charset="0"/>
              <a:buChar char="•"/>
            </a:pPr>
            <a:r>
              <a:rPr lang="en-US" sz="1400" b="0" i="0" dirty="0">
                <a:effectLst/>
                <a:latin typeface="Segoe UI" panose="020B0502040204020203" pitchFamily="34" charset="0"/>
              </a:rPr>
              <a:t>The </a:t>
            </a:r>
            <a:r>
              <a:rPr lang="en-US" sz="1400" b="1" i="0" dirty="0">
                <a:effectLst/>
                <a:latin typeface="Segoe UI" panose="020B0502040204020203" pitchFamily="34" charset="0"/>
              </a:rPr>
              <a:t>compute</a:t>
            </a:r>
            <a:r>
              <a:rPr lang="en-US" sz="1400" b="0" i="0" dirty="0">
                <a:effectLst/>
                <a:latin typeface="Segoe UI" panose="020B0502040204020203" pitchFamily="34" charset="0"/>
              </a:rPr>
              <a:t> layer can secure access to virtual machines either on-premises or in the cloud by closing certain ports.</a:t>
            </a:r>
          </a:p>
          <a:p>
            <a:pPr marL="285750" indent="-285750" algn="l">
              <a:buFont typeface="Arial" panose="020B0604020202020204" pitchFamily="34" charset="0"/>
              <a:buChar char="•"/>
            </a:pPr>
            <a:r>
              <a:rPr lang="en-US" sz="1400" b="1" i="0" dirty="0">
                <a:effectLst/>
                <a:latin typeface="Segoe UI" panose="020B0502040204020203" pitchFamily="34" charset="0"/>
              </a:rPr>
              <a:t>Application</a:t>
            </a:r>
            <a:r>
              <a:rPr lang="en-US" sz="1400" b="0" i="0" dirty="0">
                <a:effectLst/>
                <a:latin typeface="Segoe UI" panose="020B0502040204020203" pitchFamily="34" charset="0"/>
              </a:rPr>
              <a:t> layer security ensures that applications are secure and free of security vulnerabilities.</a:t>
            </a:r>
          </a:p>
          <a:p>
            <a:pPr marL="285750" indent="-285750" algn="l">
              <a:buFont typeface="Arial" panose="020B0604020202020204" pitchFamily="34" charset="0"/>
              <a:buChar char="•"/>
            </a:pPr>
            <a:r>
              <a:rPr lang="en-US" sz="1400" b="1" i="0" dirty="0">
                <a:effectLst/>
                <a:latin typeface="Segoe UI" panose="020B0502040204020203" pitchFamily="34" charset="0"/>
              </a:rPr>
              <a:t>Data</a:t>
            </a:r>
            <a:r>
              <a:rPr lang="en-US" sz="1400" b="0" i="0" dirty="0">
                <a:effectLst/>
                <a:latin typeface="Segoe UI" panose="020B0502040204020203" pitchFamily="34" charset="0"/>
              </a:rPr>
              <a:t> layer security controls access to business and customer data, and encryption to protect data.</a:t>
            </a:r>
          </a:p>
          <a:p>
            <a:endParaRPr lang="en-US" dirty="0"/>
          </a:p>
        </p:txBody>
      </p:sp>
      <p:pic>
        <p:nvPicPr>
          <p:cNvPr id="6" name="Picture Placeholder 5" descr="Defense in depth uses multiple layers of security to protect sensitive data">
            <a:extLst>
              <a:ext uri="{FF2B5EF4-FFF2-40B4-BE49-F238E27FC236}">
                <a16:creationId xmlns:a16="http://schemas.microsoft.com/office/drawing/2014/main" id="{462F8332-3DFE-421F-836F-EAECF9FA5AD5}"/>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7839140" y="1600332"/>
            <a:ext cx="3657336" cy="3657336"/>
          </a:xfrm>
        </p:spPr>
      </p:pic>
    </p:spTree>
    <p:custDataLst>
      <p:tags r:id="rId1"/>
    </p:custDataLst>
    <p:extLst>
      <p:ext uri="{BB962C8B-B14F-4D97-AF65-F5344CB8AC3E}">
        <p14:creationId xmlns:p14="http://schemas.microsoft.com/office/powerpoint/2010/main" val="13915773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4D6D62F-5D03-42E4-861D-E05A3EECBDD8}"/>
              </a:ext>
            </a:extLst>
          </p:cNvPr>
          <p:cNvSpPr>
            <a:spLocks noGrp="1"/>
          </p:cNvSpPr>
          <p:nvPr>
            <p:ph type="title"/>
          </p:nvPr>
        </p:nvSpPr>
        <p:spPr/>
        <p:txBody>
          <a:bodyPr/>
          <a:lstStyle/>
          <a:p>
            <a:r>
              <a:rPr lang="en-US" b="0" i="0" dirty="0">
                <a:solidFill>
                  <a:srgbClr val="171717"/>
                </a:solidFill>
                <a:effectLst/>
              </a:rPr>
              <a:t>Confidentiality, Integrity, Availability (CIA)</a:t>
            </a:r>
            <a:endParaRPr lang="en-US" dirty="0"/>
          </a:p>
        </p:txBody>
      </p:sp>
      <p:sp>
        <p:nvSpPr>
          <p:cNvPr id="3" name="Text Placeholder 2">
            <a:extLst>
              <a:ext uri="{FF2B5EF4-FFF2-40B4-BE49-F238E27FC236}">
                <a16:creationId xmlns:a16="http://schemas.microsoft.com/office/drawing/2014/main" id="{93F8F973-F0CD-4174-93A2-C6AE7CCF1940}"/>
              </a:ext>
            </a:extLst>
          </p:cNvPr>
          <p:cNvSpPr>
            <a:spLocks noGrp="1"/>
          </p:cNvSpPr>
          <p:nvPr>
            <p:ph type="body" sz="quarter" idx="42"/>
          </p:nvPr>
        </p:nvSpPr>
        <p:spPr>
          <a:xfrm>
            <a:off x="418643" y="1447800"/>
            <a:ext cx="6843217" cy="4099560"/>
          </a:xfrm>
        </p:spPr>
        <p:txBody>
          <a:bodyPr/>
          <a:lstStyle/>
          <a:p>
            <a:r>
              <a:rPr lang="en-US" b="1" i="0" dirty="0">
                <a:solidFill>
                  <a:srgbClr val="171717"/>
                </a:solidFill>
                <a:effectLst/>
                <a:latin typeface="Segoe UI" panose="020B0502040204020203" pitchFamily="34" charset="0"/>
              </a:rPr>
              <a:t>CIA - A way to think about security trade-offs. </a:t>
            </a:r>
          </a:p>
          <a:p>
            <a:pPr marL="285750" indent="-285750">
              <a:buFont typeface="Arial" panose="020B0604020202020204" pitchFamily="34" charset="0"/>
              <a:buChar char="•"/>
            </a:pPr>
            <a:r>
              <a:rPr lang="en-US" b="1" i="0" dirty="0">
                <a:solidFill>
                  <a:srgbClr val="171717"/>
                </a:solidFill>
                <a:effectLst/>
                <a:latin typeface="Segoe UI" panose="020B0502040204020203" pitchFamily="34" charset="0"/>
              </a:rPr>
              <a:t>Confidentiality</a:t>
            </a:r>
            <a:r>
              <a:rPr lang="en-US" b="0" i="0" dirty="0">
                <a:solidFill>
                  <a:srgbClr val="171717"/>
                </a:solidFill>
                <a:effectLst/>
                <a:latin typeface="Segoe UI" panose="020B0502040204020203" pitchFamily="34" charset="0"/>
              </a:rPr>
              <a:t> refers to the need to keep confidential sensitive data such as customer information, passwords, or financial data. </a:t>
            </a:r>
          </a:p>
          <a:p>
            <a:pPr marL="285750" indent="-285750">
              <a:buFont typeface="Arial" panose="020B0604020202020204" pitchFamily="34" charset="0"/>
              <a:buChar char="•"/>
            </a:pPr>
            <a:r>
              <a:rPr lang="en-US" b="1" i="0" dirty="0">
                <a:solidFill>
                  <a:srgbClr val="171717"/>
                </a:solidFill>
                <a:effectLst/>
                <a:latin typeface="Segoe UI" panose="020B0502040204020203" pitchFamily="34" charset="0"/>
              </a:rPr>
              <a:t>Integrity</a:t>
            </a:r>
            <a:r>
              <a:rPr lang="en-US" b="0" i="0" dirty="0">
                <a:solidFill>
                  <a:srgbClr val="171717"/>
                </a:solidFill>
                <a:effectLst/>
                <a:latin typeface="Segoe UI" panose="020B0502040204020203" pitchFamily="34" charset="0"/>
              </a:rPr>
              <a:t> refers to keeping data or messages correct. </a:t>
            </a:r>
          </a:p>
          <a:p>
            <a:pPr marL="285750" indent="-285750">
              <a:buFont typeface="Arial" panose="020B0604020202020204" pitchFamily="34" charset="0"/>
              <a:buChar char="•"/>
            </a:pPr>
            <a:r>
              <a:rPr lang="en-US" b="1" i="0" dirty="0">
                <a:solidFill>
                  <a:srgbClr val="171717"/>
                </a:solidFill>
                <a:effectLst/>
                <a:latin typeface="Segoe UI" panose="020B0502040204020203" pitchFamily="34" charset="0"/>
              </a:rPr>
              <a:t>Availability</a:t>
            </a:r>
            <a:r>
              <a:rPr lang="en-US" b="0" i="0" dirty="0">
                <a:solidFill>
                  <a:srgbClr val="171717"/>
                </a:solidFill>
                <a:effectLst/>
                <a:latin typeface="Segoe UI" panose="020B0502040204020203" pitchFamily="34" charset="0"/>
              </a:rPr>
              <a:t> refers to making data available to those who need it. </a:t>
            </a:r>
            <a:endParaRPr lang="en-US" dirty="0"/>
          </a:p>
        </p:txBody>
      </p:sp>
      <p:pic>
        <p:nvPicPr>
          <p:cNvPr id="8" name="Picture Placeholder 7" descr="Confidentiality, Integrity, Availability (CIA)">
            <a:extLst>
              <a:ext uri="{FF2B5EF4-FFF2-40B4-BE49-F238E27FC236}">
                <a16:creationId xmlns:a16="http://schemas.microsoft.com/office/drawing/2014/main" id="{2E66A337-D6E0-4496-B5DE-362F2D0E737B}"/>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a:xfrm>
            <a:off x="7590637" y="1781763"/>
            <a:ext cx="4079016" cy="3294473"/>
          </a:xfrm>
        </p:spPr>
      </p:pic>
    </p:spTree>
    <p:custDataLst>
      <p:tags r:id="rId1"/>
    </p:custDataLst>
    <p:extLst>
      <p:ext uri="{BB962C8B-B14F-4D97-AF65-F5344CB8AC3E}">
        <p14:creationId xmlns:p14="http://schemas.microsoft.com/office/powerpoint/2010/main" val="20858765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The shared responsibility model</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dirty="0"/>
              <a:t>The responsibilities vary based on where the workload is hosted:</a:t>
            </a:r>
          </a:p>
          <a:p>
            <a:pPr marL="285750" indent="-285750">
              <a:buFont typeface="Arial" panose="020B0604020202020204" pitchFamily="34" charset="0"/>
              <a:buChar char="•"/>
            </a:pPr>
            <a:r>
              <a:rPr lang="en-US" dirty="0"/>
              <a:t>Software as a Service (SaaS)</a:t>
            </a:r>
          </a:p>
          <a:p>
            <a:pPr marL="285750" indent="-285750">
              <a:buFont typeface="Arial" panose="020B0604020202020204" pitchFamily="34" charset="0"/>
              <a:buChar char="•"/>
            </a:pPr>
            <a:r>
              <a:rPr lang="en-US" dirty="0"/>
              <a:t>Platform as a Service (PaaS)</a:t>
            </a:r>
          </a:p>
          <a:p>
            <a:pPr marL="285750" indent="-285750">
              <a:buFont typeface="Arial" panose="020B0604020202020204" pitchFamily="34" charset="0"/>
              <a:buChar char="•"/>
            </a:pPr>
            <a:r>
              <a:rPr lang="en-US" dirty="0"/>
              <a:t>Infrastructure as a Service (IaaS)</a:t>
            </a:r>
          </a:p>
          <a:p>
            <a:pPr marL="285750" indent="-285750">
              <a:buFont typeface="Arial" panose="020B0604020202020204" pitchFamily="34" charset="0"/>
              <a:buChar char="•"/>
            </a:pPr>
            <a:r>
              <a:rPr lang="en-US" dirty="0"/>
              <a:t>On-premises datacenter (On-prem)</a:t>
            </a:r>
          </a:p>
        </p:txBody>
      </p:sp>
      <p:pic>
        <p:nvPicPr>
          <p:cNvPr id="18" name="Picture 17" descr="The shared responsibility model.">
            <a:extLst>
              <a:ext uri="{FF2B5EF4-FFF2-40B4-BE49-F238E27FC236}">
                <a16:creationId xmlns:a16="http://schemas.microsoft.com/office/drawing/2014/main" id="{D2A23B16-341D-450C-B6E5-BB8E79D1B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260" y="1542413"/>
            <a:ext cx="6622944" cy="3896570"/>
          </a:xfrm>
          <a:prstGeom prst="rect">
            <a:avLst/>
          </a:prstGeom>
        </p:spPr>
      </p:pic>
    </p:spTree>
    <p:custDataLst>
      <p:tags r:id="rId1"/>
    </p:custDataLst>
    <p:extLst>
      <p:ext uri="{BB962C8B-B14F-4D97-AF65-F5344CB8AC3E}">
        <p14:creationId xmlns:p14="http://schemas.microsoft.com/office/powerpoint/2010/main" val="7422544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B81B-0EE0-414C-A861-B4B711A61686}"/>
              </a:ext>
            </a:extLst>
          </p:cNvPr>
          <p:cNvSpPr>
            <a:spLocks noGrp="1"/>
          </p:cNvSpPr>
          <p:nvPr>
            <p:ph type="title"/>
          </p:nvPr>
        </p:nvSpPr>
        <p:spPr/>
        <p:txBody>
          <a:bodyPr/>
          <a:lstStyle/>
          <a:p>
            <a:r>
              <a:rPr lang="en-US" dirty="0"/>
              <a:t>Microsoft Cloud Adoption Framework</a:t>
            </a:r>
          </a:p>
        </p:txBody>
      </p:sp>
      <p:sp>
        <p:nvSpPr>
          <p:cNvPr id="3" name="Text Placeholder 2">
            <a:extLst>
              <a:ext uri="{FF2B5EF4-FFF2-40B4-BE49-F238E27FC236}">
                <a16:creationId xmlns:a16="http://schemas.microsoft.com/office/drawing/2014/main" id="{3C8EB12C-4058-40DB-89BA-F09A29367FD3}"/>
              </a:ext>
            </a:extLst>
          </p:cNvPr>
          <p:cNvSpPr>
            <a:spLocks noGrp="1"/>
          </p:cNvSpPr>
          <p:nvPr>
            <p:ph type="body" sz="quarter" idx="42"/>
          </p:nvPr>
        </p:nvSpPr>
        <p:spPr>
          <a:xfrm>
            <a:off x="241222" y="1456897"/>
            <a:ext cx="3977360" cy="4096821"/>
          </a:xfrm>
        </p:spPr>
        <p:txBody>
          <a:bodyPr/>
          <a:lstStyle/>
          <a:p>
            <a:r>
              <a:rPr lang="en-US" sz="1600" b="1" dirty="0"/>
              <a:t>Microsoft Cloud Adoption Framework</a:t>
            </a:r>
          </a:p>
          <a:p>
            <a:pPr marL="285750" indent="-285750">
              <a:buFont typeface="Arial" panose="020B0604020202020204" pitchFamily="34" charset="0"/>
              <a:buChar char="•"/>
            </a:pPr>
            <a:r>
              <a:rPr lang="en-US" sz="1600" dirty="0"/>
              <a:t>Consists of documentation, implementation guidance, &amp; best practices that support increased security and compliance</a:t>
            </a:r>
          </a:p>
          <a:p>
            <a:pPr marL="285750" indent="-285750">
              <a:buFont typeface="Arial" panose="020B0604020202020204" pitchFamily="34" charset="0"/>
              <a:buChar char="•"/>
            </a:pPr>
            <a:r>
              <a:rPr lang="en-US" sz="1600" dirty="0"/>
              <a:t>Help businesses implement strategies necessary to succeed in the cloud. </a:t>
            </a:r>
          </a:p>
          <a:p>
            <a:pPr marL="285750" indent="-285750">
              <a:spcAft>
                <a:spcPts val="600"/>
              </a:spcAft>
              <a:buFont typeface="Arial" panose="020B0604020202020204" pitchFamily="34" charset="0"/>
              <a:buChar char="•"/>
            </a:pPr>
            <a:r>
              <a:rPr lang="en-US" sz="1600" dirty="0"/>
              <a:t>Lifecycle</a:t>
            </a:r>
          </a:p>
          <a:p>
            <a:pPr marL="733943" lvl="2" indent="-285750">
              <a:spcAft>
                <a:spcPts val="0"/>
              </a:spcAft>
              <a:buFont typeface="Arial" panose="020B0604020202020204" pitchFamily="34" charset="0"/>
              <a:buChar char="•"/>
            </a:pPr>
            <a:r>
              <a:rPr lang="en-US" sz="1400" dirty="0"/>
              <a:t>Define strategy</a:t>
            </a:r>
          </a:p>
          <a:p>
            <a:pPr marL="733943" lvl="2" indent="-285750">
              <a:spcAft>
                <a:spcPts val="0"/>
              </a:spcAft>
              <a:buFont typeface="Arial" panose="020B0604020202020204" pitchFamily="34" charset="0"/>
              <a:buChar char="•"/>
            </a:pPr>
            <a:r>
              <a:rPr lang="en-US" sz="1400" dirty="0"/>
              <a:t>Plan</a:t>
            </a:r>
          </a:p>
          <a:p>
            <a:pPr marL="733943" lvl="2" indent="-285750">
              <a:spcAft>
                <a:spcPts val="0"/>
              </a:spcAft>
              <a:buFont typeface="Arial" panose="020B0604020202020204" pitchFamily="34" charset="0"/>
              <a:buChar char="•"/>
            </a:pPr>
            <a:r>
              <a:rPr lang="en-US" sz="1400" dirty="0"/>
              <a:t>Ready</a:t>
            </a:r>
          </a:p>
          <a:p>
            <a:pPr marL="733943" lvl="2" indent="-285750">
              <a:spcAft>
                <a:spcPts val="0"/>
              </a:spcAft>
              <a:buFont typeface="Arial" panose="020B0604020202020204" pitchFamily="34" charset="0"/>
              <a:buChar char="•"/>
            </a:pPr>
            <a:r>
              <a:rPr lang="en-US" sz="1400" dirty="0"/>
              <a:t>Adopt (Migrate / Innovate)</a:t>
            </a:r>
          </a:p>
          <a:p>
            <a:pPr marL="733943" lvl="2" indent="-285750">
              <a:spcAft>
                <a:spcPts val="0"/>
              </a:spcAft>
              <a:buFont typeface="Arial" panose="020B0604020202020204" pitchFamily="34" charset="0"/>
              <a:buChar char="•"/>
            </a:pPr>
            <a:r>
              <a:rPr lang="en-US" sz="1400" dirty="0"/>
              <a:t>Govern</a:t>
            </a:r>
          </a:p>
          <a:p>
            <a:pPr marL="733943" lvl="2" indent="-285750">
              <a:spcAft>
                <a:spcPts val="0"/>
              </a:spcAft>
              <a:buFont typeface="Arial" panose="020B0604020202020204" pitchFamily="34" charset="0"/>
              <a:buChar char="•"/>
            </a:pPr>
            <a:r>
              <a:rPr lang="en-US" sz="1400" dirty="0"/>
              <a:t>Manage</a:t>
            </a:r>
          </a:p>
          <a:p>
            <a:endParaRPr lang="en-US" dirty="0"/>
          </a:p>
        </p:txBody>
      </p:sp>
      <p:pic>
        <p:nvPicPr>
          <p:cNvPr id="6" name="Picture Placeholder 5" descr="The Cloud Adoption Lifecycle diagram.">
            <a:extLst>
              <a:ext uri="{FF2B5EF4-FFF2-40B4-BE49-F238E27FC236}">
                <a16:creationId xmlns:a16="http://schemas.microsoft.com/office/drawing/2014/main" id="{21C625AB-99F7-4FEF-B047-F972EE6CB5A0}"/>
              </a:ext>
            </a:extLst>
          </p:cNvPr>
          <p:cNvPicPr>
            <a:picLocks noGrp="1" noChangeAspect="1"/>
          </p:cNvPicPr>
          <p:nvPr>
            <p:ph type="pic" sz="quarter" idx="15"/>
          </p:nvPr>
        </p:nvPicPr>
        <p:blipFill>
          <a:blip r:embed="rId4"/>
          <a:srcRect t="11018" b="11018"/>
          <a:stretch>
            <a:fillRect/>
          </a:stretch>
        </p:blipFill>
        <p:spPr/>
      </p:pic>
    </p:spTree>
    <p:custDataLst>
      <p:tags r:id="rId1"/>
    </p:custDataLst>
    <p:extLst>
      <p:ext uri="{BB962C8B-B14F-4D97-AF65-F5344CB8AC3E}">
        <p14:creationId xmlns:p14="http://schemas.microsoft.com/office/powerpoint/2010/main" val="41132561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SECURITY" val="WSBsuKkw"/>
  <p:tag name="ARTICULATE_PROJECT_OPEN" val="0"/>
  <p:tag name="ARTICULATE_SLIDE_COUNT" val="1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3.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51DB98D6FCDD489F2010A98310AA8B" ma:contentTypeVersion="14" ma:contentTypeDescription="Create a new document." ma:contentTypeScope="" ma:versionID="d317a5527421395c3bae91c66eab386b">
  <xsd:schema xmlns:xsd="http://www.w3.org/2001/XMLSchema" xmlns:xs="http://www.w3.org/2001/XMLSchema" xmlns:p="http://schemas.microsoft.com/office/2006/metadata/properties" xmlns:ns1="http://schemas.microsoft.com/sharepoint/v3" xmlns:ns2="b7cedb45-65f5-498f-8002-22c9a27d27cb" xmlns:ns3="5cf8001d-d398-41e4-a8d1-02650f6dae71" targetNamespace="http://schemas.microsoft.com/office/2006/metadata/properties" ma:root="true" ma:fieldsID="d59244bcc5abfe7a6ff9154bbf04aad9" ns1:_="" ns2:_="" ns3:_="">
    <xsd:import namespace="http://schemas.microsoft.com/sharepoint/v3"/>
    <xsd:import namespace="b7cedb45-65f5-498f-8002-22c9a27d27cb"/>
    <xsd:import namespace="5cf8001d-d398-41e4-a8d1-02650f6dae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cedb45-65f5-498f-8002-22c9a27d27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f8001d-d398-41e4-a8d1-02650f6dae7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3B7605-DEAD-4104-B5C8-886179C06A96}">
  <ds:schemaRefs>
    <ds:schemaRef ds:uri="http://schemas.microsoft.com/sharepoint/v3/contenttype/forms"/>
  </ds:schemaRefs>
</ds:datastoreItem>
</file>

<file path=customXml/itemProps2.xml><?xml version="1.0" encoding="utf-8"?>
<ds:datastoreItem xmlns:ds="http://schemas.openxmlformats.org/officeDocument/2006/customXml" ds:itemID="{DA88BA32-016D-463E-8DDC-12C9173244C8}">
  <ds:schemaRefs>
    <ds:schemaRef ds:uri="http://schemas.microsoft.com/office/2006/metadata/properties"/>
    <ds:schemaRef ds:uri="http://schemas.microsoft.com/office/2006/documentManagement/types"/>
    <ds:schemaRef ds:uri="b7cedb45-65f5-498f-8002-22c9a27d27cb"/>
    <ds:schemaRef ds:uri="http://www.w3.org/XML/1998/namespace"/>
    <ds:schemaRef ds:uri="http://purl.org/dc/terms/"/>
    <ds:schemaRef ds:uri="http://schemas.microsoft.com/office/infopath/2007/PartnerControls"/>
    <ds:schemaRef ds:uri="http://purl.org/dc/elements/1.1/"/>
    <ds:schemaRef ds:uri="5cf8001d-d398-41e4-a8d1-02650f6dae71"/>
    <ds:schemaRef ds:uri="http://schemas.openxmlformats.org/package/2006/metadata/core-properties"/>
    <ds:schemaRef ds:uri="http://schemas.microsoft.com/sharepoint/v3"/>
    <ds:schemaRef ds:uri="http://purl.org/dc/dcmitype/"/>
  </ds:schemaRefs>
</ds:datastoreItem>
</file>

<file path=customXml/itemProps3.xml><?xml version="1.0" encoding="utf-8"?>
<ds:datastoreItem xmlns:ds="http://schemas.openxmlformats.org/officeDocument/2006/customXml" ds:itemID="{5AF78B04-DA62-4E2B-9C8C-AD131F3B2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cedb45-65f5-498f-8002-22c9a27d27cb"/>
    <ds:schemaRef ds:uri="5cf8001d-d398-41e4-a8d1-02650f6dae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Security</Template>
  <TotalTime>0</TotalTime>
  <Words>4649</Words>
  <Application>Microsoft Office PowerPoint</Application>
  <PresentationFormat>Widescreen</PresentationFormat>
  <Paragraphs>321</Paragraphs>
  <Slides>21</Slides>
  <Notes>19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21</vt:i4>
      </vt:variant>
    </vt:vector>
  </HeadingPairs>
  <TitlesOfParts>
    <vt:vector size="33" baseType="lpstr">
      <vt:lpstr>Arial</vt:lpstr>
      <vt:lpstr>Calibri</vt:lpstr>
      <vt:lpstr>Consolas</vt:lpstr>
      <vt:lpstr>Segoe UI</vt:lpstr>
      <vt:lpstr>Segoe UI Light</vt:lpstr>
      <vt:lpstr>Segoe UI Semibold</vt:lpstr>
      <vt:lpstr>Wingdings</vt:lpstr>
      <vt:lpstr>Security</vt:lpstr>
      <vt:lpstr>Black Template</vt:lpstr>
      <vt:lpstr>1_Microsoft 365 PPT Template - 2018</vt:lpstr>
      <vt:lpstr>Microsoft Security Template</vt:lpstr>
      <vt:lpstr>Microsoft Security Template</vt:lpstr>
      <vt:lpstr>SC-900T00-A Module 1:  Describe the Concepts of Security, Compliance, and Identity</vt:lpstr>
      <vt:lpstr> Module Agenda </vt:lpstr>
      <vt:lpstr> Lesson 1: Describe security and compliance concepts and methodologies </vt:lpstr>
      <vt:lpstr>Lesson 1 Introduction</vt:lpstr>
      <vt:lpstr>Zero-trust methodology</vt:lpstr>
      <vt:lpstr>Defense in depth </vt:lpstr>
      <vt:lpstr>Confidentiality, Integrity, Availability (CIA)</vt:lpstr>
      <vt:lpstr>The shared responsibility model</vt:lpstr>
      <vt:lpstr>Microsoft Cloud Adoption Framework</vt:lpstr>
      <vt:lpstr>Common threats</vt:lpstr>
      <vt:lpstr>Encryption</vt:lpstr>
      <vt:lpstr>Hashing</vt:lpstr>
      <vt:lpstr> Lesson 2: Describe identity concepts </vt:lpstr>
      <vt:lpstr>Lesson 2 Introduction</vt:lpstr>
      <vt:lpstr>Common identity attacks</vt:lpstr>
      <vt:lpstr>Identity as the primary security perimeter</vt:lpstr>
      <vt:lpstr>Modern authentication and the role of the identity provider</vt:lpstr>
      <vt:lpstr>The concept of Federated Services</vt:lpstr>
      <vt:lpstr>The concept of directory services and Active Directory</vt:lpstr>
      <vt:lpstr>Module 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2021-03-10T23:46:59Z</dcterms:created>
  <dcterms:modified xsi:type="dcterms:W3CDTF">2021-06-04T15:58:53Z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D87BDC2A-3764-4644-9131-24FCAE9B4F6F</vt:lpwstr>
  </property>
  <property fmtid="{D5CDD505-2E9C-101B-9397-08002B2CF9AE}" pid="3" name="ArticulatePath">
    <vt:lpwstr>https://microsoft.sharepoint.com/teams/SecurityFundamentals275/Shared Documents/Content Review -stakeholders/ILT PowerPoints/Release March 1/SC-900T00A-ENU-PowerPoint_01</vt:lpwstr>
  </property>
  <property fmtid="{D5CDD505-2E9C-101B-9397-08002B2CF9AE}" pid="4" name="ContentTypeId">
    <vt:lpwstr>0x0101000751DB98D6FCDD489F2010A98310AA8B</vt:lpwstr>
  </property>
</Properties>
</file>